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4248" r:id="rId1"/>
  </p:sldMasterIdLst>
  <p:notesMasterIdLst>
    <p:notesMasterId r:id="rId16"/>
  </p:notesMasterIdLst>
  <p:sldIdLst>
    <p:sldId id="256" r:id="rId2"/>
    <p:sldId id="257" r:id="rId3"/>
    <p:sldId id="271" r:id="rId4"/>
    <p:sldId id="258" r:id="rId5"/>
    <p:sldId id="272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embeddedFontLst>
    <p:embeddedFont>
      <p:font typeface="Roboto" panose="02000000000000000000" pitchFamily="2" charset="0"/>
      <p:regular r:id="rId17"/>
      <p:bold r:id="rId18"/>
      <p:italic r:id="rId19"/>
      <p:boldItalic r:id="rId2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">
          <p15:clr>
            <a:srgbClr val="A4A3A4"/>
          </p15:clr>
        </p15:guide>
        <p15:guide id="2" orient="horz" pos="1320">
          <p15:clr>
            <a:srgbClr val="A4A3A4"/>
          </p15:clr>
        </p15:guide>
        <p15:guide id="3" pos="720">
          <p15:clr>
            <a:srgbClr val="A4A3A4"/>
          </p15:clr>
        </p15:guide>
        <p15:guide id="4" pos="4128">
          <p15:clr>
            <a:srgbClr val="A4A3A4"/>
          </p15:clr>
        </p15:guide>
        <p15:guide id="5" orient="horz" pos="1608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0" roundtripDataSignature="AMtx7mhW3MLJAtd9giVmseJIK2I41FlX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3EB5014-7826-4607-8FF5-88FBDCA1184C}">
  <a:tblStyle styleId="{73EB5014-7826-4607-8FF5-88FBDCA1184C}" styleName="Table_0">
    <a:wholeTbl>
      <a:tcTxStyle b="off" i="off">
        <a:font>
          <a:latin typeface="Avenir Next LT Pro"/>
          <a:ea typeface="Avenir Next LT Pro"/>
          <a:cs typeface="Avenir Next LT Pro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F2F9"/>
          </a:solidFill>
        </a:fill>
      </a:tcStyle>
    </a:wholeTbl>
    <a:band1H>
      <a:tcTxStyle/>
      <a:tcStyle>
        <a:tcBdr/>
        <a:fill>
          <a:solidFill>
            <a:srgbClr val="CCE5F3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CE5F3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venir Next LT Pro"/>
          <a:ea typeface="Avenir Next LT Pro"/>
          <a:cs typeface="Avenir Next LT Pro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venir Next LT Pro"/>
          <a:ea typeface="Avenir Next LT Pro"/>
          <a:cs typeface="Avenir Next LT Pro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venir Next LT Pro"/>
          <a:ea typeface="Avenir Next LT Pro"/>
          <a:cs typeface="Avenir Next LT Pro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venir Next LT Pro"/>
          <a:ea typeface="Avenir Next LT Pro"/>
          <a:cs typeface="Avenir Next LT Pro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9487BF45-9973-4354-9EA9-319971EB67AC}" styleName="Table_1">
    <a:wholeTbl>
      <a:tcTxStyle b="off" i="off">
        <a:font>
          <a:latin typeface="Avenir Next LT Pro"/>
          <a:ea typeface="Avenir Next LT Pro"/>
          <a:cs typeface="Avenir Next LT Pro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F8F0"/>
          </a:solidFill>
        </a:fill>
      </a:tcStyle>
    </a:wholeTbl>
    <a:band1H>
      <a:tcTxStyle/>
      <a:tcStyle>
        <a:tcBdr/>
        <a:fill>
          <a:solidFill>
            <a:srgbClr val="CCF0E1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CF0E1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venir Next LT Pro"/>
          <a:ea typeface="Avenir Next LT Pro"/>
          <a:cs typeface="Avenir Next LT Pro"/>
        </a:font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 i="off">
        <a:font>
          <a:latin typeface="Avenir Next LT Pro"/>
          <a:ea typeface="Avenir Next LT Pro"/>
          <a:cs typeface="Avenir Next LT Pro"/>
        </a:font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 i="off">
        <a:font>
          <a:latin typeface="Avenir Next LT Pro"/>
          <a:ea typeface="Avenir Next LT Pro"/>
          <a:cs typeface="Avenir Next LT Pro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4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venir Next LT Pro"/>
          <a:ea typeface="Avenir Next LT Pro"/>
          <a:cs typeface="Avenir Next LT Pro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4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D6662B6-2506-4686-9403-14233FE09E0B}" styleName="Table_2">
    <a:wholeTbl>
      <a:tcTxStyle b="off" i="off">
        <a:font>
          <a:latin typeface="Avenir Next LT Pro"/>
          <a:ea typeface="Avenir Next LT Pro"/>
          <a:cs typeface="Avenir Next LT Pro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5FEE7"/>
          </a:solidFill>
        </a:fill>
      </a:tcStyle>
    </a:wholeTbl>
    <a:band1H>
      <a:tcTxStyle/>
      <a:tcStyle>
        <a:tcBdr/>
        <a:fill>
          <a:solidFill>
            <a:srgbClr val="EAFE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AFE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venir Next LT Pro"/>
          <a:ea typeface="Avenir Next LT Pro"/>
          <a:cs typeface="Avenir Next LT Pro"/>
        </a:font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 i="off">
        <a:font>
          <a:latin typeface="Avenir Next LT Pro"/>
          <a:ea typeface="Avenir Next LT Pro"/>
          <a:cs typeface="Avenir Next LT Pro"/>
        </a:font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 i="off">
        <a:font>
          <a:latin typeface="Avenir Next LT Pro"/>
          <a:ea typeface="Avenir Next LT Pro"/>
          <a:cs typeface="Avenir Next LT Pro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5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venir Next LT Pro"/>
          <a:ea typeface="Avenir Next LT Pro"/>
          <a:cs typeface="Avenir Next LT Pro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5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F0667FE-11DA-4D6F-9C14-36C647843CB5}" styleName="Table_3">
    <a:wholeTbl>
      <a:tcTxStyle b="off" i="off">
        <a:font>
          <a:latin typeface="Avenir Next LT Pro"/>
          <a:ea typeface="Avenir Next LT Pro"/>
          <a:cs typeface="Avenir Next LT Pro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tcBdr/>
        <a:fill>
          <a:solidFill>
            <a:srgbClr val="E6E6E6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6E6E6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venir Next LT Pro"/>
          <a:ea typeface="Avenir Next LT Pro"/>
          <a:cs typeface="Avenir Next LT Pro"/>
        </a:font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 i="off">
        <a:font>
          <a:latin typeface="Avenir Next LT Pro"/>
          <a:ea typeface="Avenir Next LT Pro"/>
          <a:cs typeface="Avenir Next LT Pro"/>
        </a:font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 i="off"/>
      <a:tcStyle>
        <a:tcBdr>
          <a:top>
            <a:ln w="508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lt1"/>
          </a:solidFill>
        </a:fill>
      </a:tcStyle>
    </a:lastRow>
    <a:seCell>
      <a:tcTxStyle b="on" i="off">
        <a:font>
          <a:latin typeface="Avenir Next LT Pro"/>
          <a:ea typeface="Avenir Next LT Pro"/>
          <a:cs typeface="Avenir Next LT Pro"/>
        </a:font>
        <a:schemeClr val="dk1"/>
      </a:tcTxStyle>
      <a:tcStyle>
        <a:tcBdr/>
      </a:tcStyle>
    </a:seCell>
    <a:swCell>
      <a:tcTxStyle b="on" i="off">
        <a:font>
          <a:latin typeface="Avenir Next LT Pro"/>
          <a:ea typeface="Avenir Next LT Pro"/>
          <a:cs typeface="Avenir Next LT Pro"/>
        </a:font>
        <a:schemeClr val="dk1"/>
      </a:tcTxStyle>
      <a:tcStyle>
        <a:tcBdr/>
      </a:tcStyle>
    </a:swCell>
    <a:firstRow>
      <a:tcTxStyle b="on" i="off">
        <a:font>
          <a:latin typeface="Avenir Next LT Pro"/>
          <a:ea typeface="Avenir Next LT Pro"/>
          <a:cs typeface="Avenir Next LT Pro"/>
        </a:font>
        <a:schemeClr val="lt1"/>
      </a:tcTxStyle>
      <a:tcStyle>
        <a:tcBdr>
          <a:bottom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5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E08957B2-706F-44E7-9C0E-7D10B9CD17F7}" styleName="Table_4">
    <a:wholeTbl>
      <a:tcTxStyle b="off" i="off">
        <a:font>
          <a:latin typeface="Avenir Next LT Pro"/>
          <a:ea typeface="Avenir Next LT Pro"/>
          <a:cs typeface="Avenir Next LT Pro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2833802-FEF1-4C79-8D5D-14CF1EAF98D9}" styleName="Estilo Claro 2 - Destaqu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13" y="48"/>
      </p:cViewPr>
      <p:guideLst>
        <p:guide pos="384"/>
        <p:guide orient="horz" pos="1320"/>
        <p:guide pos="720"/>
        <p:guide pos="4128"/>
        <p:guide orient="horz" pos="16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40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/>
              <a:t>23/24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Folha1!$B$1</c:f>
              <c:strCache>
                <c:ptCount val="1"/>
                <c:pt idx="0">
                  <c:v>23/24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B3B6-4454-85FF-223E7A57E670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3B6-4454-85FF-223E7A57E670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B3B6-4454-85FF-223E7A57E670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B3B6-4454-85FF-223E7A57E67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Folha1!$A$2:$A$5</c:f>
              <c:strCache>
                <c:ptCount val="4"/>
                <c:pt idx="0">
                  <c:v>Alunos</c:v>
                </c:pt>
                <c:pt idx="1">
                  <c:v>EE</c:v>
                </c:pt>
                <c:pt idx="2">
                  <c:v>Docentes</c:v>
                </c:pt>
                <c:pt idx="3">
                  <c:v>Não docentes</c:v>
                </c:pt>
              </c:strCache>
            </c:strRef>
          </c:cat>
          <c:val>
            <c:numRef>
              <c:f>Folha1!$B$2:$B$5</c:f>
              <c:numCache>
                <c:formatCode>General</c:formatCode>
                <c:ptCount val="4"/>
                <c:pt idx="0">
                  <c:v>426</c:v>
                </c:pt>
                <c:pt idx="1">
                  <c:v>140</c:v>
                </c:pt>
                <c:pt idx="2">
                  <c:v>85</c:v>
                </c:pt>
                <c:pt idx="3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3B6-4454-85FF-223E7A57E670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Folha1!$B$1</c:f>
              <c:strCache>
                <c:ptCount val="1"/>
                <c:pt idx="0">
                  <c:v>22/23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532-4A7D-A12C-8CC1552CF528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532-4A7D-A12C-8CC1552CF528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532-4A7D-A12C-8CC1552CF528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532-4A7D-A12C-8CC1552CF52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Folha1!$A$2:$A$5</c:f>
              <c:strCache>
                <c:ptCount val="4"/>
                <c:pt idx="0">
                  <c:v>Alunos</c:v>
                </c:pt>
                <c:pt idx="1">
                  <c:v>EE</c:v>
                </c:pt>
                <c:pt idx="2">
                  <c:v>Docentes</c:v>
                </c:pt>
                <c:pt idx="3">
                  <c:v>Não docentes</c:v>
                </c:pt>
              </c:strCache>
            </c:strRef>
          </c:cat>
          <c:val>
            <c:numRef>
              <c:f>Folha1!$B$2:$B$5</c:f>
              <c:numCache>
                <c:formatCode>General</c:formatCode>
                <c:ptCount val="4"/>
                <c:pt idx="0">
                  <c:v>257</c:v>
                </c:pt>
                <c:pt idx="1">
                  <c:v>96</c:v>
                </c:pt>
                <c:pt idx="2">
                  <c:v>96</c:v>
                </c:pt>
                <c:pt idx="3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532-4A7D-A12C-8CC1552CF528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pt-PT"/>
              <a:t>Distribuição estudantes por ano escolaridade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pt-P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22/23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Folha1!$A$2:$A$8</c:f>
              <c:strCache>
                <c:ptCount val="7"/>
                <c:pt idx="0">
                  <c:v>3º ano</c:v>
                </c:pt>
                <c:pt idx="1">
                  <c:v>4º ano</c:v>
                </c:pt>
                <c:pt idx="2">
                  <c:v>5º ano</c:v>
                </c:pt>
                <c:pt idx="3">
                  <c:v>6º ano</c:v>
                </c:pt>
                <c:pt idx="4">
                  <c:v>7º ano</c:v>
                </c:pt>
                <c:pt idx="5">
                  <c:v>8º ano</c:v>
                </c:pt>
                <c:pt idx="6">
                  <c:v>9º ano</c:v>
                </c:pt>
              </c:strCache>
            </c:strRef>
          </c:cat>
          <c:val>
            <c:numRef>
              <c:f>Folha1!$B$2:$B$8</c:f>
              <c:numCache>
                <c:formatCode>General</c:formatCode>
                <c:ptCount val="7"/>
                <c:pt idx="0">
                  <c:v>52</c:v>
                </c:pt>
                <c:pt idx="1">
                  <c:v>61</c:v>
                </c:pt>
                <c:pt idx="2">
                  <c:v>34</c:v>
                </c:pt>
                <c:pt idx="3">
                  <c:v>49</c:v>
                </c:pt>
                <c:pt idx="4">
                  <c:v>17</c:v>
                </c:pt>
                <c:pt idx="5">
                  <c:v>24</c:v>
                </c:pt>
                <c:pt idx="6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8B-4B82-AA04-C4230B36B947}"/>
            </c:ext>
          </c:extLst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23/24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Folha1!$A$2:$A$8</c:f>
              <c:strCache>
                <c:ptCount val="7"/>
                <c:pt idx="0">
                  <c:v>3º ano</c:v>
                </c:pt>
                <c:pt idx="1">
                  <c:v>4º ano</c:v>
                </c:pt>
                <c:pt idx="2">
                  <c:v>5º ano</c:v>
                </c:pt>
                <c:pt idx="3">
                  <c:v>6º ano</c:v>
                </c:pt>
                <c:pt idx="4">
                  <c:v>7º ano</c:v>
                </c:pt>
                <c:pt idx="5">
                  <c:v>8º ano</c:v>
                </c:pt>
                <c:pt idx="6">
                  <c:v>9º ano</c:v>
                </c:pt>
              </c:strCache>
            </c:strRef>
          </c:cat>
          <c:val>
            <c:numRef>
              <c:f>Folha1!$C$2:$C$8</c:f>
              <c:numCache>
                <c:formatCode>General</c:formatCode>
                <c:ptCount val="7"/>
                <c:pt idx="0">
                  <c:v>86</c:v>
                </c:pt>
                <c:pt idx="1">
                  <c:v>75</c:v>
                </c:pt>
                <c:pt idx="2">
                  <c:v>76</c:v>
                </c:pt>
                <c:pt idx="3">
                  <c:v>80</c:v>
                </c:pt>
                <c:pt idx="4">
                  <c:v>46</c:v>
                </c:pt>
                <c:pt idx="5">
                  <c:v>42</c:v>
                </c:pt>
                <c:pt idx="6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8B-4B82-AA04-C4230B36B9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7"/>
        <c:overlap val="-43"/>
        <c:axId val="119405728"/>
        <c:axId val="119404288"/>
      </c:barChart>
      <c:catAx>
        <c:axId val="1194057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119404288"/>
        <c:crosses val="autoZero"/>
        <c:auto val="1"/>
        <c:lblAlgn val="ctr"/>
        <c:lblOffset val="100"/>
        <c:noMultiLvlLbl val="0"/>
      </c:catAx>
      <c:valAx>
        <c:axId val="119404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11940572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0" name="Google Shape;15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7" name="Google Shape;327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12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0" name="Google Shape;340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41" name="Google Shape;341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13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7" name="Google Shape;15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7" name="Google Shape;167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4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2" name="Google Shape;22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6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4" name="Google Shape;234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7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6" name="Google Shape;246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8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8" name="Google Shape;268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9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9" name="Google Shape;289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10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3" name="Google Shape;313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4" name="Google Shape;314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11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75743057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1157211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2073974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o de título">
  <p:cSld name="1_Diapositivo de título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2"/>
          <p:cNvSpPr txBox="1">
            <a:spLocks noGrp="1"/>
          </p:cNvSpPr>
          <p:nvPr>
            <p:ph type="title"/>
          </p:nvPr>
        </p:nvSpPr>
        <p:spPr>
          <a:xfrm>
            <a:off x="6803136" y="2039112"/>
            <a:ext cx="4681728" cy="1737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>
            <a:lvl1pPr lv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  <a:defRPr sz="5000" b="1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2"/>
          <p:cNvSpPr txBox="1">
            <a:spLocks noGrp="1"/>
          </p:cNvSpPr>
          <p:nvPr>
            <p:ph type="body" idx="1"/>
          </p:nvPr>
        </p:nvSpPr>
        <p:spPr>
          <a:xfrm>
            <a:off x="6793992" y="4005072"/>
            <a:ext cx="470916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venir"/>
              <a:buNone/>
              <a:defRPr sz="2400" b="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lvl="1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 b="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 b="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 b="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 b="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4290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598809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cção">
  <p:cSld name="1_Cabeçalho da Secção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3"/>
          <p:cNvSpPr txBox="1">
            <a:spLocks noGrp="1"/>
          </p:cNvSpPr>
          <p:nvPr>
            <p:ph type="title"/>
          </p:nvPr>
        </p:nvSpPr>
        <p:spPr>
          <a:xfrm>
            <a:off x="0" y="5367528"/>
            <a:ext cx="12188952" cy="1490472"/>
          </a:xfrm>
          <a:prstGeom prst="rect">
            <a:avLst/>
          </a:prstGeom>
          <a:solidFill>
            <a:schemeClr val="accent2">
              <a:alpha val="84705"/>
            </a:schemeClr>
          </a:solidFill>
          <a:ln>
            <a:noFill/>
          </a:ln>
        </p:spPr>
        <p:txBody>
          <a:bodyPr spcFirstLastPara="1" wrap="square" lIns="795525" tIns="292600" rIns="91425" bIns="45700" anchor="ctr" anchorCtr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  <a:defRPr sz="5000" cap="none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3"/>
          <p:cNvSpPr txBox="1">
            <a:spLocks noGrp="1"/>
          </p:cNvSpPr>
          <p:nvPr>
            <p:ph type="body" idx="1"/>
          </p:nvPr>
        </p:nvSpPr>
        <p:spPr>
          <a:xfrm>
            <a:off x="7827264" y="5751576"/>
            <a:ext cx="3785616" cy="859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l">
              <a:lnSpc>
                <a:spcPct val="8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venir"/>
              <a:buNone/>
              <a:defRPr sz="2400" b="0" cap="none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A3838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A3838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A3838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A3838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79627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dução sobre o Orador">
  <p:cSld name="Introdução sobre o Orado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5"/>
          <p:cNvSpPr txBox="1">
            <a:spLocks noGrp="1"/>
          </p:cNvSpPr>
          <p:nvPr>
            <p:ph type="title"/>
          </p:nvPr>
        </p:nvSpPr>
        <p:spPr>
          <a:xfrm>
            <a:off x="0" y="5367528"/>
            <a:ext cx="12188952" cy="1490472"/>
          </a:xfrm>
          <a:prstGeom prst="rect">
            <a:avLst/>
          </a:prstGeom>
          <a:solidFill>
            <a:schemeClr val="dk2">
              <a:alpha val="84705"/>
            </a:schemeClr>
          </a:solidFill>
          <a:ln>
            <a:noFill/>
          </a:ln>
        </p:spPr>
        <p:txBody>
          <a:bodyPr spcFirstLastPara="1" wrap="square" lIns="795525" tIns="338325" rIns="91425" bIns="45700" anchor="t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Arial"/>
              <a:buNone/>
              <a:defRPr sz="3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35"/>
          <p:cNvSpPr txBox="1">
            <a:spLocks noGrp="1"/>
          </p:cNvSpPr>
          <p:nvPr>
            <p:ph type="body" idx="1"/>
          </p:nvPr>
        </p:nvSpPr>
        <p:spPr>
          <a:xfrm>
            <a:off x="795528" y="6227064"/>
            <a:ext cx="10296144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457200" lvl="0" indent="-228600" algn="l">
              <a:lnSpc>
                <a:spcPct val="8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venir"/>
              <a:buNone/>
              <a:defRPr sz="1400" b="1" cap="none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A3838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A3838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A3838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A3838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5"/>
          <p:cNvSpPr txBox="1">
            <a:spLocks noGrp="1"/>
          </p:cNvSpPr>
          <p:nvPr>
            <p:ph type="body" idx="2"/>
          </p:nvPr>
        </p:nvSpPr>
        <p:spPr>
          <a:xfrm>
            <a:off x="795528" y="6437376"/>
            <a:ext cx="10296144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venir"/>
              <a:buNone/>
              <a:defRPr sz="1400" b="0" i="0" cap="none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A3838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A3838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A3838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A3838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02951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o de citação">
  <p:cSld name="Diapositivo de citação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6"/>
          <p:cNvSpPr txBox="1">
            <a:spLocks noGrp="1"/>
          </p:cNvSpPr>
          <p:nvPr>
            <p:ph type="title"/>
          </p:nvPr>
        </p:nvSpPr>
        <p:spPr>
          <a:xfrm>
            <a:off x="0" y="5367528"/>
            <a:ext cx="12188952" cy="1490472"/>
          </a:xfrm>
          <a:prstGeom prst="rect">
            <a:avLst/>
          </a:prstGeom>
          <a:solidFill>
            <a:schemeClr val="accent4">
              <a:alpha val="84705"/>
            </a:schemeClr>
          </a:solidFill>
          <a:ln>
            <a:noFill/>
          </a:ln>
        </p:spPr>
        <p:txBody>
          <a:bodyPr spcFirstLastPara="1" wrap="square" lIns="795525" tIns="347450" rIns="91425" bIns="45700" anchor="t" anchorCtr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Arial"/>
              <a:buNone/>
              <a:defRPr sz="3800" cap="none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6"/>
          <p:cNvSpPr txBox="1">
            <a:spLocks noGrp="1"/>
          </p:cNvSpPr>
          <p:nvPr>
            <p:ph type="body" idx="1"/>
          </p:nvPr>
        </p:nvSpPr>
        <p:spPr>
          <a:xfrm>
            <a:off x="1005840" y="6336792"/>
            <a:ext cx="2688336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venir"/>
              <a:buNone/>
              <a:defRPr sz="1400" b="0" i="0" cap="none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A3838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A3838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A3838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3A3838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90916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94192363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340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61286113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24462451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277172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35427809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37923420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12/22/2024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pt-PT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029133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3942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  <p:sldLayoutId id="2147484260" r:id="rId12"/>
    <p:sldLayoutId id="2147484261" r:id="rId13"/>
    <p:sldLayoutId id="2147484263" r:id="rId14"/>
    <p:sldLayoutId id="2147484264" r:id="rId15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"/>
          <p:cNvSpPr txBox="1">
            <a:spLocks noGrp="1"/>
          </p:cNvSpPr>
          <p:nvPr>
            <p:ph type="title"/>
          </p:nvPr>
        </p:nvSpPr>
        <p:spPr>
          <a:xfrm>
            <a:off x="6793992" y="2495930"/>
            <a:ext cx="5032248" cy="18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</a:pPr>
            <a:r>
              <a:rPr lang="pt-PT" sz="4400" b="1" i="0" u="none" strike="noStrike" cap="none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CLIMA </a:t>
            </a:r>
            <a:r>
              <a:rPr lang="pt-PT" sz="4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pt-PT" sz="4400" b="1" i="0" u="none" strike="noStrike" cap="none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ESCOLA</a:t>
            </a:r>
            <a:br>
              <a:rPr lang="pt-PT" sz="4400" b="1" i="0" u="none" strike="noStrike" cap="none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</a:br>
            <a:br>
              <a:rPr lang="pt-PT" sz="4400" b="1" i="0" u="none" strike="noStrike" cap="none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</a:br>
            <a:r>
              <a:rPr lang="pt-PT" sz="3200" b="0" i="0" u="none" strike="noStrike" cap="none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Análise de resultados 2023/24</a:t>
            </a:r>
            <a:br>
              <a:rPr lang="pt-PT" sz="4400" b="1" i="0" u="none" strike="noStrike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</a:br>
            <a:endParaRPr sz="4400" b="1" i="0" u="none" strike="noStrike" cap="none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F42932E-15B3-8856-87EC-96FEEF6AB6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1024" y="5847842"/>
            <a:ext cx="585216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E53D331D-A421-0E04-6294-F1A7E7159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64808"/>
            <a:ext cx="1865376" cy="881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4B46382A-DCCC-56D4-09AE-F0D350E544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4323" y="6254242"/>
            <a:ext cx="3190875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12B23D59-BA79-EAEE-8864-D2CA03939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518" y="5847842"/>
            <a:ext cx="745680" cy="74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Google Shape;292;p11"/>
          <p:cNvPicPr preferRelativeResize="0"/>
          <p:nvPr/>
        </p:nvPicPr>
        <p:blipFill rotWithShape="1">
          <a:blip r:embed="rId3">
            <a:alphaModFix/>
          </a:blip>
          <a:srcRect r="29473"/>
          <a:stretch/>
        </p:blipFill>
        <p:spPr>
          <a:xfrm>
            <a:off x="10667617" y="3226547"/>
            <a:ext cx="1524382" cy="2018899"/>
          </a:xfrm>
          <a:custGeom>
            <a:avLst/>
            <a:gdLst/>
            <a:ahLst/>
            <a:cxnLst/>
            <a:rect l="l" t="t" r="r" b="b"/>
            <a:pathLst>
              <a:path w="1524382" h="2018899" extrusionOk="0">
                <a:moveTo>
                  <a:pt x="0" y="0"/>
                </a:moveTo>
                <a:lnTo>
                  <a:pt x="1524382" y="0"/>
                </a:lnTo>
                <a:lnTo>
                  <a:pt x="1524382" y="2018899"/>
                </a:lnTo>
                <a:lnTo>
                  <a:pt x="0" y="2018899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94" name="Google Shape;294;p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venir"/>
              <a:buNone/>
            </a:pPr>
            <a:r>
              <a:rPr lang="pt-PT" sz="1400" b="0" i="0" u="none" strike="noStrike" cap="non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Heráclito</a:t>
            </a:r>
            <a:endParaRPr/>
          </a:p>
        </p:txBody>
      </p:sp>
      <p:sp>
        <p:nvSpPr>
          <p:cNvPr id="295" name="Google Shape;295;p11"/>
          <p:cNvSpPr txBox="1"/>
          <p:nvPr/>
        </p:nvSpPr>
        <p:spPr>
          <a:xfrm>
            <a:off x="3416706" y="12960"/>
            <a:ext cx="775765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b="1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4 instrumentos de medida:</a:t>
            </a:r>
            <a:endParaRPr sz="18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296" name="Google Shape;296;p11" descr="Apresentação com gráfico circular destaqu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3057" y="289903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" name="Google Shape;297;p11" descr="Apresentação com gráfico circular destaqu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0566" y="1262713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" name="Google Shape;298;p11" descr="Apresentação com gráfico circular destaqu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0566" y="3213855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" name="Google Shape;299;p11" descr="Apresentação com gráfico circular destaqu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3057" y="2299455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00" name="Google Shape;300;p11"/>
          <p:cNvSpPr txBox="1"/>
          <p:nvPr/>
        </p:nvSpPr>
        <p:spPr>
          <a:xfrm>
            <a:off x="1041496" y="398079"/>
            <a:ext cx="1521080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b="1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Docente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96_47,5% (22-23)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85_40,3% (23-24)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</p:txBody>
      </p:sp>
      <p:sp>
        <p:nvSpPr>
          <p:cNvPr id="301" name="Google Shape;301;p11"/>
          <p:cNvSpPr txBox="1"/>
          <p:nvPr/>
        </p:nvSpPr>
        <p:spPr>
          <a:xfrm>
            <a:off x="1041496" y="1335057"/>
            <a:ext cx="1521080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b="1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Assistente operacional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6_ 7,5% (22-23)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12_13,8% (23-24)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</p:txBody>
      </p:sp>
      <p:sp>
        <p:nvSpPr>
          <p:cNvPr id="302" name="Google Shape;302;p11"/>
          <p:cNvSpPr txBox="1"/>
          <p:nvPr/>
        </p:nvSpPr>
        <p:spPr>
          <a:xfrm>
            <a:off x="1105747" y="3312707"/>
            <a:ext cx="1225346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b="1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Técnicos </a:t>
            </a:r>
          </a:p>
          <a:p>
            <a:pPr algn="ctr"/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11_58% (22-23)</a:t>
            </a:r>
            <a:endParaRPr lang="pt-PT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6_32% (23-24)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</p:txBody>
      </p:sp>
      <p:sp>
        <p:nvSpPr>
          <p:cNvPr id="303" name="Google Shape;303;p11"/>
          <p:cNvSpPr txBox="1"/>
          <p:nvPr/>
        </p:nvSpPr>
        <p:spPr>
          <a:xfrm>
            <a:off x="1144719" y="2321210"/>
            <a:ext cx="1225346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b="1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Assistente técnico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4_57%  (22-23)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3_42% (23-24)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</p:txBody>
      </p:sp>
      <p:cxnSp>
        <p:nvCxnSpPr>
          <p:cNvPr id="306" name="Google Shape;306;p11"/>
          <p:cNvCxnSpPr/>
          <p:nvPr/>
        </p:nvCxnSpPr>
        <p:spPr>
          <a:xfrm>
            <a:off x="2923822" y="28546"/>
            <a:ext cx="0" cy="5367528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7" name="Google Shape;307;p11"/>
          <p:cNvSpPr/>
          <p:nvPr/>
        </p:nvSpPr>
        <p:spPr>
          <a:xfrm>
            <a:off x="3793424" y="705541"/>
            <a:ext cx="2816929" cy="1790816"/>
          </a:xfrm>
          <a:prstGeom prst="wedgeRoundRectCallout">
            <a:avLst>
              <a:gd name="adj1" fmla="val -20833"/>
              <a:gd name="adj2" fmla="val 62500"/>
              <a:gd name="adj3" fmla="val 0"/>
            </a:avLst>
          </a:prstGeom>
          <a:solidFill>
            <a:schemeClr val="accent1"/>
          </a:solidFill>
          <a:ln w="12700" cap="flat" cmpd="sng">
            <a:solidFill>
              <a:srgbClr val="154C5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dirty="0">
                <a:solidFill>
                  <a:schemeClr val="lt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Escala de Clima escolar</a:t>
            </a:r>
            <a:endParaRPr sz="1800" dirty="0">
              <a:solidFill>
                <a:schemeClr val="lt1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</p:txBody>
      </p:sp>
      <p:sp>
        <p:nvSpPr>
          <p:cNvPr id="308" name="Google Shape;308;p11"/>
          <p:cNvSpPr/>
          <p:nvPr/>
        </p:nvSpPr>
        <p:spPr>
          <a:xfrm>
            <a:off x="8308742" y="617959"/>
            <a:ext cx="2865617" cy="1797134"/>
          </a:xfrm>
          <a:prstGeom prst="wedgeRoundRectCallout">
            <a:avLst>
              <a:gd name="adj1" fmla="val -20833"/>
              <a:gd name="adj2" fmla="val 62500"/>
              <a:gd name="adj3" fmla="val 0"/>
            </a:avLst>
          </a:prstGeom>
          <a:solidFill>
            <a:schemeClr val="accent1"/>
          </a:solidFill>
          <a:ln w="12700" cap="flat" cmpd="sng">
            <a:solidFill>
              <a:srgbClr val="154C5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chemeClr val="lt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Escala de Envolvimento no trabalho</a:t>
            </a:r>
            <a:endParaRPr sz="1800">
              <a:solidFill>
                <a:schemeClr val="lt1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</p:txBody>
      </p:sp>
      <p:sp>
        <p:nvSpPr>
          <p:cNvPr id="309" name="Google Shape;309;p11"/>
          <p:cNvSpPr/>
          <p:nvPr/>
        </p:nvSpPr>
        <p:spPr>
          <a:xfrm>
            <a:off x="3808222" y="3060360"/>
            <a:ext cx="2787331" cy="1797134"/>
          </a:xfrm>
          <a:prstGeom prst="wedgeRoundRectCallout">
            <a:avLst>
              <a:gd name="adj1" fmla="val -20833"/>
              <a:gd name="adj2" fmla="val 62500"/>
              <a:gd name="adj3" fmla="val 0"/>
            </a:avLst>
          </a:prstGeom>
          <a:solidFill>
            <a:schemeClr val="accent1"/>
          </a:solidFill>
          <a:ln w="12700" cap="flat" cmpd="sng">
            <a:solidFill>
              <a:srgbClr val="154C5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>
                <a:solidFill>
                  <a:schemeClr val="lt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Índice curto de satisfação no trabalho</a:t>
            </a:r>
            <a:endParaRPr sz="1800">
              <a:solidFill>
                <a:schemeClr val="lt1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</p:txBody>
      </p:sp>
      <p:sp>
        <p:nvSpPr>
          <p:cNvPr id="310" name="Google Shape;310;p11"/>
          <p:cNvSpPr/>
          <p:nvPr/>
        </p:nvSpPr>
        <p:spPr>
          <a:xfrm>
            <a:off x="8413628" y="2986823"/>
            <a:ext cx="2772532" cy="1790816"/>
          </a:xfrm>
          <a:prstGeom prst="wedgeRoundRectCallout">
            <a:avLst>
              <a:gd name="adj1" fmla="val -20833"/>
              <a:gd name="adj2" fmla="val 62500"/>
              <a:gd name="adj3" fmla="val 0"/>
            </a:avLst>
          </a:prstGeom>
          <a:solidFill>
            <a:schemeClr val="accent1"/>
          </a:solidFill>
          <a:ln w="12700" cap="flat" cmpd="sng">
            <a:solidFill>
              <a:srgbClr val="154C5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dirty="0">
                <a:solidFill>
                  <a:schemeClr val="lt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Escala Avaliação de </a:t>
            </a:r>
            <a:r>
              <a:rPr lang="pt-PT" sz="1800" dirty="0" err="1">
                <a:solidFill>
                  <a:schemeClr val="lt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Burnout</a:t>
            </a:r>
            <a:endParaRPr sz="1800" dirty="0">
              <a:solidFill>
                <a:schemeClr val="lt1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</p:txBody>
      </p:sp>
      <p:sp>
        <p:nvSpPr>
          <p:cNvPr id="4" name="Google Shape;237;p8">
            <a:extLst>
              <a:ext uri="{FF2B5EF4-FFF2-40B4-BE49-F238E27FC236}">
                <a16:creationId xmlns:a16="http://schemas.microsoft.com/office/drawing/2014/main" id="{10FD3062-3B87-CF4E-8804-1FA0B39C869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5367338"/>
            <a:ext cx="12188825" cy="1490662"/>
          </a:xfrm>
          <a:prstGeom prst="rect">
            <a:avLst/>
          </a:prstGeom>
          <a:solidFill>
            <a:schemeClr val="accent2">
              <a:alpha val="84705"/>
            </a:schemeClr>
          </a:solidFill>
          <a:ln>
            <a:noFill/>
          </a:ln>
        </p:spPr>
        <p:txBody>
          <a:bodyPr spcFirstLastPara="1" wrap="square" lIns="795525" tIns="338325" rIns="91425" bIns="45700" anchor="t" anchorCtr="0">
            <a:normAutofit fontScale="90000"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pt-PT" sz="53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RESULTADOS: </a:t>
            </a:r>
            <a:r>
              <a:rPr lang="pt-PT" sz="44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perceção dos profissionais da educação</a:t>
            </a:r>
            <a:br>
              <a:rPr lang="pt-PT" sz="38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38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" name="Google Shape;316;p12"/>
          <p:cNvPicPr preferRelativeResize="0"/>
          <p:nvPr/>
        </p:nvPicPr>
        <p:blipFill rotWithShape="1">
          <a:blip r:embed="rId3">
            <a:alphaModFix/>
          </a:blip>
          <a:srcRect r="29473"/>
          <a:stretch/>
        </p:blipFill>
        <p:spPr>
          <a:xfrm>
            <a:off x="10667617" y="3226547"/>
            <a:ext cx="1524382" cy="2018899"/>
          </a:xfrm>
          <a:custGeom>
            <a:avLst/>
            <a:gdLst/>
            <a:ahLst/>
            <a:cxnLst/>
            <a:rect l="l" t="t" r="r" b="b"/>
            <a:pathLst>
              <a:path w="1524382" h="2018899" extrusionOk="0">
                <a:moveTo>
                  <a:pt x="0" y="0"/>
                </a:moveTo>
                <a:lnTo>
                  <a:pt x="1524382" y="0"/>
                </a:lnTo>
                <a:lnTo>
                  <a:pt x="1524382" y="2018899"/>
                </a:lnTo>
                <a:lnTo>
                  <a:pt x="0" y="2018899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317" name="Google Shape;31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venir"/>
              <a:buNone/>
            </a:pPr>
            <a:r>
              <a:rPr lang="pt-PT" sz="1400" b="0" i="0" u="none" strike="noStrike" cap="non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Heráclito</a:t>
            </a:r>
            <a:endParaRPr/>
          </a:p>
        </p:txBody>
      </p:sp>
      <p:sp>
        <p:nvSpPr>
          <p:cNvPr id="319" name="Google Shape;319;p12"/>
          <p:cNvSpPr txBox="1"/>
          <p:nvPr/>
        </p:nvSpPr>
        <p:spPr>
          <a:xfrm>
            <a:off x="228795" y="55911"/>
            <a:ext cx="4536200" cy="1846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b="1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Questionário de clima escolar, </a:t>
            </a:r>
            <a:r>
              <a:rPr lang="pt-PT" sz="1600" b="1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versão</a:t>
            </a:r>
            <a:r>
              <a:rPr lang="pt-PT" sz="1400" b="1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 </a:t>
            </a:r>
            <a:r>
              <a:rPr lang="pt-PT" sz="1400" b="1" dirty="0" err="1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P.E.s</a:t>
            </a:r>
            <a:r>
              <a:rPr lang="pt-PT" sz="14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.: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b="0" i="0" u="none" strike="noStrike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A – conexão entre os profissionais;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B – Estrutura para a aprendizagem;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C - Segurança Escolar;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D – Ambiente Físico;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E – Relações entre pares e adultos;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F –Envolvimento parental;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G – Avaliação global do clima escolar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21" name="Google Shape;321;p12"/>
          <p:cNvGraphicFramePr/>
          <p:nvPr>
            <p:extLst>
              <p:ext uri="{D42A27DB-BD31-4B8C-83A1-F6EECF244321}">
                <p14:modId xmlns:p14="http://schemas.microsoft.com/office/powerpoint/2010/main" val="1053377197"/>
              </p:ext>
            </p:extLst>
          </p:nvPr>
        </p:nvGraphicFramePr>
        <p:xfrm>
          <a:off x="153533" y="2631691"/>
          <a:ext cx="5476550" cy="2377520"/>
        </p:xfrm>
        <a:graphic>
          <a:graphicData uri="http://schemas.openxmlformats.org/drawingml/2006/table">
            <a:tbl>
              <a:tblPr firstRow="1" bandRow="1">
                <a:noFill/>
                <a:tableStyleId>{73EB5014-7826-4607-8FF5-88FBDCA1184C}</a:tableStyleId>
              </a:tblPr>
              <a:tblGrid>
                <a:gridCol w="3479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6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0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Pontuação por subescala e média total na amostra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Média</a:t>
                      </a:r>
                      <a:endParaRPr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(22-23)</a:t>
                      </a:r>
                      <a:endParaRPr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Média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(23-24)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b="0" i="0" u="none" strike="noStrike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– conexão entre os profissionais</a:t>
                      </a:r>
                      <a:endParaRPr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3.44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3.48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 – Estrutura para a aprendizagem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3.20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3.43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b="0" i="0" u="none" strike="noStrike" cap="none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Avenir"/>
                          <a:cs typeface="Calibri" panose="020F0502020204030204" pitchFamily="34" charset="0"/>
                          <a:sym typeface="Avenir"/>
                        </a:rPr>
                        <a:t>C - Segurança Escolar</a:t>
                      </a:r>
                      <a:endParaRPr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3.14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3.23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 – Ambiente Físico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3.16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3.43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 – Relações entre pares e adultos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2.69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2.90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 –Envolvimento parental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2.68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2.87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00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venir"/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 – Avaliação global do clima escolar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3.08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3.24</a:t>
                      </a:r>
                      <a:endParaRPr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323" name="Google Shape;323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60088" y="200003"/>
            <a:ext cx="6203117" cy="2596073"/>
          </a:xfrm>
          <a:prstGeom prst="rect">
            <a:avLst/>
          </a:prstGeom>
          <a:noFill/>
          <a:ln>
            <a:noFill/>
          </a:ln>
        </p:spPr>
      </p:pic>
      <p:sp>
        <p:nvSpPr>
          <p:cNvPr id="324" name="Google Shape;324;p12"/>
          <p:cNvSpPr txBox="1"/>
          <p:nvPr/>
        </p:nvSpPr>
        <p:spPr>
          <a:xfrm>
            <a:off x="6126380" y="2796649"/>
            <a:ext cx="5470532" cy="230828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Assistimos a uma melhoria ligeira em todos os parâmetros quanto à perceção dos </a:t>
            </a:r>
            <a:r>
              <a:rPr lang="pt-PT" sz="1600" dirty="0" err="1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P.E.s</a:t>
            </a:r>
            <a:r>
              <a:rPr lang="pt-PT" sz="16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 sobre o clima escolar;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No geral, os </a:t>
            </a:r>
            <a:r>
              <a:rPr lang="pt-PT" sz="1600" dirty="0" err="1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P.E.s</a:t>
            </a:r>
            <a:r>
              <a:rPr lang="pt-PT" sz="16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 percecionam de forma positiva o clima escolar do agrupamento;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 pitchFamily="34" charset="0"/>
              <a:buChar char="•"/>
            </a:pPr>
            <a:r>
              <a:rPr lang="pt-PT" sz="16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De salientar, ainda assim, a subescala E (relações entre pares e adultos) e a F (envolvimento parental) que se encontram abaixo da média das outras escolas.</a:t>
            </a:r>
            <a:endParaRPr sz="1600" dirty="0">
              <a:solidFill>
                <a:schemeClr val="dk1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</p:txBody>
      </p:sp>
      <p:sp>
        <p:nvSpPr>
          <p:cNvPr id="2" name="Google Shape;237;p8">
            <a:extLst>
              <a:ext uri="{FF2B5EF4-FFF2-40B4-BE49-F238E27FC236}">
                <a16:creationId xmlns:a16="http://schemas.microsoft.com/office/drawing/2014/main" id="{4CC9749E-2F4A-DD82-B4F7-D35789ADA0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5367338"/>
            <a:ext cx="12188825" cy="1490662"/>
          </a:xfrm>
          <a:prstGeom prst="rect">
            <a:avLst/>
          </a:prstGeom>
          <a:solidFill>
            <a:schemeClr val="accent2">
              <a:alpha val="84705"/>
            </a:schemeClr>
          </a:solidFill>
          <a:ln>
            <a:noFill/>
          </a:ln>
        </p:spPr>
        <p:txBody>
          <a:bodyPr spcFirstLastPara="1" wrap="square" lIns="795525" tIns="338325" rIns="91425" bIns="45700" anchor="t" anchorCtr="0">
            <a:normAutofit fontScale="90000"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pt-PT" sz="53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RESULTADOS: </a:t>
            </a:r>
            <a:r>
              <a:rPr lang="pt-PT" sz="44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perceção dos profissionais da educação</a:t>
            </a:r>
            <a:br>
              <a:rPr lang="pt-PT" sz="38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38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239;p8">
            <a:extLst>
              <a:ext uri="{FF2B5EF4-FFF2-40B4-BE49-F238E27FC236}">
                <a16:creationId xmlns:a16="http://schemas.microsoft.com/office/drawing/2014/main" id="{AEEF22DE-507F-B827-6D63-74F2E53921A8}"/>
              </a:ext>
            </a:extLst>
          </p:cNvPr>
          <p:cNvSpPr txBox="1"/>
          <p:nvPr/>
        </p:nvSpPr>
        <p:spPr>
          <a:xfrm>
            <a:off x="153533" y="2108511"/>
            <a:ext cx="5385556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Pontuação por subescala do questionário de clima de escola 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e média total da amostra, nos dois anos letivos</a:t>
            </a:r>
            <a:endParaRPr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0" name="Google Shape;330;p13"/>
          <p:cNvPicPr preferRelativeResize="0"/>
          <p:nvPr/>
        </p:nvPicPr>
        <p:blipFill rotWithShape="1">
          <a:blip r:embed="rId3">
            <a:alphaModFix/>
          </a:blip>
          <a:srcRect r="29473"/>
          <a:stretch/>
        </p:blipFill>
        <p:spPr>
          <a:xfrm>
            <a:off x="10667617" y="3226547"/>
            <a:ext cx="1524382" cy="2018899"/>
          </a:xfrm>
          <a:custGeom>
            <a:avLst/>
            <a:gdLst/>
            <a:ahLst/>
            <a:cxnLst/>
            <a:rect l="l" t="t" r="r" b="b"/>
            <a:pathLst>
              <a:path w="1524382" h="2018899" extrusionOk="0">
                <a:moveTo>
                  <a:pt x="0" y="0"/>
                </a:moveTo>
                <a:lnTo>
                  <a:pt x="1524382" y="0"/>
                </a:lnTo>
                <a:lnTo>
                  <a:pt x="1524382" y="2018899"/>
                </a:lnTo>
                <a:lnTo>
                  <a:pt x="0" y="2018899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331" name="Google Shape;331;p1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venir"/>
              <a:buNone/>
            </a:pPr>
            <a:r>
              <a:rPr lang="pt-PT" sz="1400" b="0" i="0" u="none" strike="noStrike" cap="non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Heráclito</a:t>
            </a:r>
            <a:endParaRPr/>
          </a:p>
        </p:txBody>
      </p:sp>
      <p:pic>
        <p:nvPicPr>
          <p:cNvPr id="333" name="Google Shape;333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79971" y="325841"/>
            <a:ext cx="6173007" cy="276731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34" name="Google Shape;334;p13"/>
          <p:cNvGraphicFramePr/>
          <p:nvPr>
            <p:extLst>
              <p:ext uri="{D42A27DB-BD31-4B8C-83A1-F6EECF244321}">
                <p14:modId xmlns:p14="http://schemas.microsoft.com/office/powerpoint/2010/main" val="362649154"/>
              </p:ext>
            </p:extLst>
          </p:nvPr>
        </p:nvGraphicFramePr>
        <p:xfrm>
          <a:off x="390598" y="983513"/>
          <a:ext cx="5476550" cy="1554530"/>
        </p:xfrm>
        <a:graphic>
          <a:graphicData uri="http://schemas.openxmlformats.org/drawingml/2006/table">
            <a:tbl>
              <a:tblPr firstRow="1" bandRow="1">
                <a:noFill/>
                <a:tableStyleId>{73EB5014-7826-4607-8FF5-88FBDCA1184C}</a:tableStyleId>
              </a:tblPr>
              <a:tblGrid>
                <a:gridCol w="3479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6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0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/>
                        <a:t>Pontuação por subescala e média total na amostra</a:t>
                      </a:r>
                      <a:endParaRPr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Média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(22-23)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Média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(23-24)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Vigor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3.40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</a:rPr>
                        <a:t>3.70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Dedicação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4.30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</a:rPr>
                        <a:t>4.35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Absorção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4.26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4.23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Avaliação global do envolvimento no trabalho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3.99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>
                          <a:highlight>
                            <a:srgbClr val="FFFF00"/>
                          </a:highlight>
                        </a:rPr>
                        <a:t>4.09</a:t>
                      </a: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35" name="Google Shape;335;p13"/>
          <p:cNvSpPr txBox="1"/>
          <p:nvPr/>
        </p:nvSpPr>
        <p:spPr>
          <a:xfrm>
            <a:off x="390598" y="570626"/>
            <a:ext cx="57240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Resultados da Escala de Envolvimento no trabalho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36" name="Google Shape;336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90598" y="2706126"/>
            <a:ext cx="5938873" cy="2539320"/>
          </a:xfrm>
          <a:prstGeom prst="rect">
            <a:avLst/>
          </a:prstGeom>
          <a:noFill/>
          <a:ln>
            <a:noFill/>
          </a:ln>
        </p:spPr>
      </p:pic>
      <p:sp>
        <p:nvSpPr>
          <p:cNvPr id="337" name="Google Shape;337;p13"/>
          <p:cNvSpPr txBox="1"/>
          <p:nvPr/>
        </p:nvSpPr>
        <p:spPr>
          <a:xfrm>
            <a:off x="6329471" y="3704834"/>
            <a:ext cx="5254022" cy="92328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Assistimos a melhorias ligeiras em quase todos os parâmetros, estando acima da média das outras escolas quanto ao envolvimento no trabalho dos </a:t>
            </a:r>
            <a:r>
              <a:rPr lang="pt-PT" sz="1800" dirty="0" err="1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P.E.s</a:t>
            </a:r>
            <a:r>
              <a:rPr lang="pt-PT" sz="18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Google Shape;237;p8">
            <a:extLst>
              <a:ext uri="{FF2B5EF4-FFF2-40B4-BE49-F238E27FC236}">
                <a16:creationId xmlns:a16="http://schemas.microsoft.com/office/drawing/2014/main" id="{5E7E0319-5DA3-4BC2-5FB3-A9D9D5D248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5367338"/>
            <a:ext cx="12188825" cy="1490662"/>
          </a:xfrm>
          <a:prstGeom prst="rect">
            <a:avLst/>
          </a:prstGeom>
          <a:solidFill>
            <a:schemeClr val="accent2">
              <a:alpha val="84705"/>
            </a:schemeClr>
          </a:solidFill>
          <a:ln>
            <a:noFill/>
          </a:ln>
        </p:spPr>
        <p:txBody>
          <a:bodyPr spcFirstLastPara="1" wrap="square" lIns="795525" tIns="338325" rIns="91425" bIns="45700" anchor="t" anchorCtr="0">
            <a:normAutofit fontScale="90000"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pt-PT" sz="53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RESULTADOS: </a:t>
            </a:r>
            <a:r>
              <a:rPr lang="pt-PT" sz="44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perceção dos profissionais da educação</a:t>
            </a:r>
            <a:br>
              <a:rPr lang="pt-PT" sz="38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38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venir"/>
              <a:buNone/>
            </a:pPr>
            <a:r>
              <a:rPr lang="pt-PT" sz="1400" b="0" i="0" u="none" strike="noStrike" cap="non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Heráclito</a:t>
            </a:r>
            <a:endParaRPr/>
          </a:p>
        </p:txBody>
      </p:sp>
      <p:graphicFrame>
        <p:nvGraphicFramePr>
          <p:cNvPr id="346" name="Google Shape;346;p14"/>
          <p:cNvGraphicFramePr/>
          <p:nvPr>
            <p:extLst>
              <p:ext uri="{D42A27DB-BD31-4B8C-83A1-F6EECF244321}">
                <p14:modId xmlns:p14="http://schemas.microsoft.com/office/powerpoint/2010/main" val="1345137787"/>
              </p:ext>
            </p:extLst>
          </p:nvPr>
        </p:nvGraphicFramePr>
        <p:xfrm>
          <a:off x="156629" y="699435"/>
          <a:ext cx="4513000" cy="1828840"/>
        </p:xfrm>
        <a:graphic>
          <a:graphicData uri="http://schemas.openxmlformats.org/drawingml/2006/table">
            <a:tbl>
              <a:tblPr firstRow="1" bandRow="1">
                <a:noFill/>
                <a:tableStyleId>{73EB5014-7826-4607-8FF5-88FBDCA1184C}</a:tableStyleId>
              </a:tblPr>
              <a:tblGrid>
                <a:gridCol w="286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3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0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Avaliação global da satisfação no trabalho</a:t>
                      </a:r>
                      <a:endParaRPr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Média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(22-23)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Média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(23-24)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Pontuação por subescala e média total da amostra</a:t>
                      </a:r>
                      <a:endParaRPr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3.75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3.87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Pontuação por subescala e média total - Docentes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3.67</a:t>
                      </a:r>
                      <a:endParaRPr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3.88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Pontuação por subescala e média total – Outros profissionais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4.11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3.84</a:t>
                      </a:r>
                      <a:endParaRPr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47" name="Google Shape;347;p14"/>
          <p:cNvSpPr txBox="1"/>
          <p:nvPr/>
        </p:nvSpPr>
        <p:spPr>
          <a:xfrm>
            <a:off x="156629" y="274503"/>
            <a:ext cx="5724014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5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Resultados Índice curto de satisfação no trabalho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48" name="Google Shape;348;p14"/>
          <p:cNvCxnSpPr/>
          <p:nvPr/>
        </p:nvCxnSpPr>
        <p:spPr>
          <a:xfrm>
            <a:off x="4768646" y="291511"/>
            <a:ext cx="0" cy="2347943"/>
          </a:xfrm>
          <a:prstGeom prst="straightConnector1">
            <a:avLst/>
          </a:prstGeom>
          <a:noFill/>
          <a:ln w="2857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349" name="Google Shape;349;p14"/>
          <p:cNvGraphicFramePr/>
          <p:nvPr>
            <p:extLst>
              <p:ext uri="{D42A27DB-BD31-4B8C-83A1-F6EECF244321}">
                <p14:modId xmlns:p14="http://schemas.microsoft.com/office/powerpoint/2010/main" val="2756835783"/>
              </p:ext>
            </p:extLst>
          </p:nvPr>
        </p:nvGraphicFramePr>
        <p:xfrm>
          <a:off x="128178" y="3314530"/>
          <a:ext cx="4509975" cy="2011740"/>
        </p:xfrm>
        <a:graphic>
          <a:graphicData uri="http://schemas.openxmlformats.org/drawingml/2006/table">
            <a:tbl>
              <a:tblPr firstRow="1" bandRow="1">
                <a:noFill/>
                <a:tableStyleId>{73EB5014-7826-4607-8FF5-88FBDCA1184C}</a:tableStyleId>
              </a:tblPr>
              <a:tblGrid>
                <a:gridCol w="2865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0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3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Pontuação por subescala e média total na amostra (valores + elevados sugerem maior nível de </a:t>
                      </a:r>
                      <a:r>
                        <a:rPr lang="pt-PT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burnout</a:t>
                      </a:r>
                      <a:r>
                        <a:rPr lang="pt-PT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Média</a:t>
                      </a:r>
                      <a:endParaRPr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(22-23)</a:t>
                      </a:r>
                      <a:endParaRPr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Média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(23-24)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b="0" i="0" u="none" strike="noStrik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Exaustão Emocional</a:t>
                      </a:r>
                      <a:endParaRPr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3.21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3.12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Distanciamento Mental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1.96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1.86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b="0" i="0" u="none" strike="noStrike" cap="none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Avenir"/>
                          <a:cs typeface="Calibri" panose="020F0502020204030204" pitchFamily="34" charset="0"/>
                          <a:sym typeface="Avenir"/>
                        </a:rPr>
                        <a:t>Comprometimento cognitivo</a:t>
                      </a:r>
                      <a:endParaRPr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2.30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2.34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Comprometimento emocional</a:t>
                      </a:r>
                      <a:endParaRPr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1.87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1.80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3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Avaliação global do burnout</a:t>
                      </a:r>
                      <a:endParaRPr sz="12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2.33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2.28</a:t>
                      </a:r>
                      <a:endParaRPr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50" name="Google Shape;350;p14"/>
          <p:cNvSpPr txBox="1"/>
          <p:nvPr/>
        </p:nvSpPr>
        <p:spPr>
          <a:xfrm>
            <a:off x="128178" y="2893513"/>
            <a:ext cx="5319252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5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Resultados Escala Avaliação </a:t>
            </a:r>
            <a:r>
              <a:rPr lang="pt-PT" sz="1500" dirty="0" err="1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Burnout</a:t>
            </a:r>
            <a:endParaRPr sz="1500" dirty="0">
              <a:solidFill>
                <a:schemeClr val="dk1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</p:txBody>
      </p:sp>
      <p:pic>
        <p:nvPicPr>
          <p:cNvPr id="352" name="Google Shape;35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76630" y="226653"/>
            <a:ext cx="5690988" cy="2301622"/>
          </a:xfrm>
          <a:prstGeom prst="rect">
            <a:avLst/>
          </a:prstGeom>
          <a:noFill/>
          <a:ln>
            <a:noFill/>
          </a:ln>
        </p:spPr>
      </p:pic>
      <p:sp>
        <p:nvSpPr>
          <p:cNvPr id="353" name="Google Shape;353;p14"/>
          <p:cNvSpPr txBox="1"/>
          <p:nvPr/>
        </p:nvSpPr>
        <p:spPr>
          <a:xfrm>
            <a:off x="5880643" y="3429000"/>
            <a:ext cx="4509975" cy="120028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Apesar de ter melhorado ligeiramente em quase todos os âmbitos, revelam-se ainda resultados preocupantes a nível da perceção de risco de </a:t>
            </a:r>
            <a:r>
              <a:rPr lang="pt-PT" dirty="0" err="1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burnout</a:t>
            </a:r>
            <a:r>
              <a:rPr lang="pt-PT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.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54" name="Google Shape;354;p14"/>
          <p:cNvCxnSpPr/>
          <p:nvPr/>
        </p:nvCxnSpPr>
        <p:spPr>
          <a:xfrm rot="10800000">
            <a:off x="126062" y="2639454"/>
            <a:ext cx="4642584" cy="0"/>
          </a:xfrm>
          <a:prstGeom prst="straightConnector1">
            <a:avLst/>
          </a:prstGeom>
          <a:noFill/>
          <a:ln w="2857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" name="Google Shape;237;p8">
            <a:extLst>
              <a:ext uri="{FF2B5EF4-FFF2-40B4-BE49-F238E27FC236}">
                <a16:creationId xmlns:a16="http://schemas.microsoft.com/office/drawing/2014/main" id="{1D2526C5-47F9-C5CF-A887-01EE5885D98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5367338"/>
            <a:ext cx="12188825" cy="1490662"/>
          </a:xfrm>
          <a:prstGeom prst="rect">
            <a:avLst/>
          </a:prstGeom>
          <a:solidFill>
            <a:schemeClr val="accent2">
              <a:alpha val="84705"/>
            </a:schemeClr>
          </a:solidFill>
          <a:ln>
            <a:noFill/>
          </a:ln>
        </p:spPr>
        <p:txBody>
          <a:bodyPr spcFirstLastPara="1" wrap="square" lIns="795525" tIns="338325" rIns="91425" bIns="45700" anchor="t" anchorCtr="0">
            <a:normAutofit fontScale="90000"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pt-PT" sz="53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RESULTADOS: </a:t>
            </a:r>
            <a:r>
              <a:rPr lang="pt-PT" sz="44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perceção dos profissionais da educação</a:t>
            </a:r>
            <a:br>
              <a:rPr lang="pt-PT" sz="38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38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1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venir"/>
              <a:buNone/>
            </a:pPr>
            <a:endParaRPr/>
          </a:p>
        </p:txBody>
      </p:sp>
      <p:sp>
        <p:nvSpPr>
          <p:cNvPr id="362" name="Google Shape;362;p15"/>
          <p:cNvSpPr txBox="1"/>
          <p:nvPr/>
        </p:nvSpPr>
        <p:spPr>
          <a:xfrm>
            <a:off x="1873954" y="708690"/>
            <a:ext cx="9697157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dirty="0">
                <a:latin typeface="Calibri" panose="020F0502020204030204" pitchFamily="34" charset="0"/>
                <a:cs typeface="Calibri" panose="020F0502020204030204" pitchFamily="34" charset="0"/>
              </a:rPr>
              <a:t>Os resultados são, no geral, coerentes com os resultados do ano letivo anterior, sendo de referir uma melhoria na maioria dos indicadores de clima de escola, de acordo com a perceção dos diferentes públicos-alvo.</a:t>
            </a:r>
            <a:endParaRPr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4" name="Google Shape;364;p15"/>
          <p:cNvSpPr txBox="1"/>
          <p:nvPr/>
        </p:nvSpPr>
        <p:spPr>
          <a:xfrm>
            <a:off x="1873954" y="3905066"/>
            <a:ext cx="9911646" cy="800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Os alunos de 6º a 9º demonstram perceções baixas de aceitação cultural, pelo que será fundamental estabelecer medidas de promoção da inclusão e aceitação da diferença e promoção da interculturalidade com maior expressão no agrupamento. </a:t>
            </a:r>
            <a:endParaRPr sz="1800" dirty="0">
              <a:solidFill>
                <a:schemeClr val="dk1"/>
              </a:solidFill>
              <a:highlight>
                <a:srgbClr val="FFFF00"/>
              </a:highlight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highlight>
                <a:srgbClr val="FFFF00"/>
              </a:highlight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</p:txBody>
      </p:sp>
      <p:sp>
        <p:nvSpPr>
          <p:cNvPr id="2" name="Google Shape;237;p8">
            <a:extLst>
              <a:ext uri="{FF2B5EF4-FFF2-40B4-BE49-F238E27FC236}">
                <a16:creationId xmlns:a16="http://schemas.microsoft.com/office/drawing/2014/main" id="{A17720EF-928E-D83E-99C2-2B12598E0294}"/>
              </a:ext>
            </a:extLst>
          </p:cNvPr>
          <p:cNvSpPr txBox="1">
            <a:spLocks/>
          </p:cNvSpPr>
          <p:nvPr/>
        </p:nvSpPr>
        <p:spPr>
          <a:xfrm>
            <a:off x="0" y="5367338"/>
            <a:ext cx="12188825" cy="1490662"/>
          </a:xfrm>
          <a:prstGeom prst="rect">
            <a:avLst/>
          </a:prstGeom>
          <a:solidFill>
            <a:schemeClr val="accent2">
              <a:alpha val="84705"/>
            </a:schemeClr>
          </a:solidFill>
          <a:ln>
            <a:noFill/>
          </a:ln>
        </p:spPr>
        <p:txBody>
          <a:bodyPr spcFirstLastPara="1" vert="horz" wrap="square" lIns="795525" tIns="338325" rIns="91425" bIns="45700" rtlCol="0" anchor="t" anchorCtr="0">
            <a:normAutofit fontScale="97500" lnSpcReduction="10000"/>
          </a:bodyPr>
          <a:lstStyle>
            <a:lvl1pPr lvl="0" algn="l" defTabSz="914400" rtl="0" eaLnBrk="1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Arial"/>
              <a:buNone/>
              <a:defRPr sz="3800" kern="1200" cap="none" spc="-120" baseline="0">
                <a:solidFill>
                  <a:schemeClr val="lt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SzPct val="100000"/>
            </a:pPr>
            <a:r>
              <a:rPr lang="pt-PT" sz="5300" b="1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Conclusões e propostas de melhoria</a:t>
            </a:r>
            <a:br>
              <a:rPr lang="pt-PT" b="1" dirty="0">
                <a:latin typeface="Arial"/>
                <a:ea typeface="Arial"/>
                <a:cs typeface="Arial"/>
                <a:sym typeface="Arial"/>
              </a:rPr>
            </a:br>
            <a:endParaRPr lang="pt-PT" b="1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Seta: Para a Direita 4">
            <a:extLst>
              <a:ext uri="{FF2B5EF4-FFF2-40B4-BE49-F238E27FC236}">
                <a16:creationId xmlns:a16="http://schemas.microsoft.com/office/drawing/2014/main" id="{1C124E89-0775-A779-6093-688E1612A361}"/>
              </a:ext>
            </a:extLst>
          </p:cNvPr>
          <p:cNvSpPr/>
          <p:nvPr/>
        </p:nvSpPr>
        <p:spPr>
          <a:xfrm>
            <a:off x="1230487" y="690709"/>
            <a:ext cx="553155" cy="30777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Seta: Para a Direita 5">
            <a:extLst>
              <a:ext uri="{FF2B5EF4-FFF2-40B4-BE49-F238E27FC236}">
                <a16:creationId xmlns:a16="http://schemas.microsoft.com/office/drawing/2014/main" id="{970068C6-22C8-6B34-8E92-171516AA08EE}"/>
              </a:ext>
            </a:extLst>
          </p:cNvPr>
          <p:cNvSpPr/>
          <p:nvPr/>
        </p:nvSpPr>
        <p:spPr>
          <a:xfrm>
            <a:off x="1230488" y="1504223"/>
            <a:ext cx="553155" cy="30777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Google Shape;362;p15">
            <a:extLst>
              <a:ext uri="{FF2B5EF4-FFF2-40B4-BE49-F238E27FC236}">
                <a16:creationId xmlns:a16="http://schemas.microsoft.com/office/drawing/2014/main" id="{7EB02D69-C9EC-9BAB-2A95-4073F8339BC6}"/>
              </a:ext>
            </a:extLst>
          </p:cNvPr>
          <p:cNvSpPr txBox="1"/>
          <p:nvPr/>
        </p:nvSpPr>
        <p:spPr>
          <a:xfrm>
            <a:off x="1873954" y="1405849"/>
            <a:ext cx="9697157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dirty="0">
                <a:latin typeface="Calibri" panose="020F0502020204030204" pitchFamily="34" charset="0"/>
                <a:cs typeface="Calibri" panose="020F0502020204030204" pitchFamily="34" charset="0"/>
              </a:rPr>
              <a:t>Existe uma preocupação transversal no que respeita às questões relacionadas com as relações interpessoais, nomeadamente entre pares e adultos, o que sugere necessidades de intervenção em termos de convivência positiva e desenvolvimento de competências socio-emocionais.</a:t>
            </a:r>
            <a:endParaRPr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Seta: Para a Direita 7">
            <a:extLst>
              <a:ext uri="{FF2B5EF4-FFF2-40B4-BE49-F238E27FC236}">
                <a16:creationId xmlns:a16="http://schemas.microsoft.com/office/drawing/2014/main" id="{11F07DFA-C6E6-B9F3-254F-3CACD17CCC89}"/>
              </a:ext>
            </a:extLst>
          </p:cNvPr>
          <p:cNvSpPr/>
          <p:nvPr/>
        </p:nvSpPr>
        <p:spPr>
          <a:xfrm>
            <a:off x="1230487" y="2406245"/>
            <a:ext cx="553155" cy="30777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Google Shape;362;p15">
            <a:extLst>
              <a:ext uri="{FF2B5EF4-FFF2-40B4-BE49-F238E27FC236}">
                <a16:creationId xmlns:a16="http://schemas.microsoft.com/office/drawing/2014/main" id="{B1AC395A-8451-0C6C-77C2-E5B34EB27B36}"/>
              </a:ext>
            </a:extLst>
          </p:cNvPr>
          <p:cNvSpPr txBox="1"/>
          <p:nvPr/>
        </p:nvSpPr>
        <p:spPr>
          <a:xfrm>
            <a:off x="1873954" y="2357437"/>
            <a:ext cx="9697157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dirty="0">
                <a:latin typeface="Calibri" panose="020F0502020204030204" pitchFamily="34" charset="0"/>
                <a:cs typeface="Calibri" panose="020F0502020204030204" pitchFamily="34" charset="0"/>
              </a:rPr>
              <a:t>Outra área que é transversalmente reconhecida pelos alunos como apresentando dificuldades é a coerência em termos disciplinares e a segurança escolar.</a:t>
            </a:r>
            <a:endParaRPr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Seta: Para a Direita 9">
            <a:extLst>
              <a:ext uri="{FF2B5EF4-FFF2-40B4-BE49-F238E27FC236}">
                <a16:creationId xmlns:a16="http://schemas.microsoft.com/office/drawing/2014/main" id="{54ECC933-E7CE-9049-49C4-FA3A600E438A}"/>
              </a:ext>
            </a:extLst>
          </p:cNvPr>
          <p:cNvSpPr/>
          <p:nvPr/>
        </p:nvSpPr>
        <p:spPr>
          <a:xfrm>
            <a:off x="1230487" y="3166942"/>
            <a:ext cx="553155" cy="30777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Google Shape;362;p15">
            <a:extLst>
              <a:ext uri="{FF2B5EF4-FFF2-40B4-BE49-F238E27FC236}">
                <a16:creationId xmlns:a16="http://schemas.microsoft.com/office/drawing/2014/main" id="{177103BA-F1D7-4679-18C7-9B112FCBD095}"/>
              </a:ext>
            </a:extLst>
          </p:cNvPr>
          <p:cNvSpPr txBox="1"/>
          <p:nvPr/>
        </p:nvSpPr>
        <p:spPr>
          <a:xfrm>
            <a:off x="1873954" y="3149817"/>
            <a:ext cx="9468085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dirty="0">
                <a:latin typeface="Calibri" panose="020F0502020204030204" pitchFamily="34" charset="0"/>
                <a:cs typeface="Calibri" panose="020F0502020204030204" pitchFamily="34" charset="0"/>
              </a:rPr>
              <a:t>A saúde mental surge no caso de alunos (do 6º ao 9º ano) e de profissionais da educação como uma área que carece de intervenção, nomeadamente me termos de intervenção preventiva ( ex.: problemas saúde mental, </a:t>
            </a:r>
            <a:r>
              <a:rPr lang="pt-PT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bullying</a:t>
            </a:r>
            <a:r>
              <a:rPr lang="pt-PT" sz="14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endParaRPr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Seta: Para a Direita 11">
            <a:extLst>
              <a:ext uri="{FF2B5EF4-FFF2-40B4-BE49-F238E27FC236}">
                <a16:creationId xmlns:a16="http://schemas.microsoft.com/office/drawing/2014/main" id="{46D08910-1FE5-946A-42BF-435C328E7D07}"/>
              </a:ext>
            </a:extLst>
          </p:cNvPr>
          <p:cNvSpPr/>
          <p:nvPr/>
        </p:nvSpPr>
        <p:spPr>
          <a:xfrm>
            <a:off x="1230487" y="3937124"/>
            <a:ext cx="553155" cy="30777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Seta: Para a Direita 12">
            <a:extLst>
              <a:ext uri="{FF2B5EF4-FFF2-40B4-BE49-F238E27FC236}">
                <a16:creationId xmlns:a16="http://schemas.microsoft.com/office/drawing/2014/main" id="{22FD7029-D33A-DC27-89A3-D9802D697563}"/>
              </a:ext>
            </a:extLst>
          </p:cNvPr>
          <p:cNvSpPr/>
          <p:nvPr/>
        </p:nvSpPr>
        <p:spPr>
          <a:xfrm>
            <a:off x="1230487" y="4741049"/>
            <a:ext cx="553155" cy="30777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40DF456D-3F5F-863F-9133-D0AE56D26764}"/>
              </a:ext>
            </a:extLst>
          </p:cNvPr>
          <p:cNvSpPr txBox="1"/>
          <p:nvPr/>
        </p:nvSpPr>
        <p:spPr>
          <a:xfrm>
            <a:off x="1873954" y="4675704"/>
            <a:ext cx="98100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4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Apesar de uma ligeira melhoria observada na perceção de risco de </a:t>
            </a:r>
            <a:r>
              <a:rPr lang="pt-PT" sz="1400" b="0" i="0" u="none" strike="noStrike" baseline="0" dirty="0" err="1">
                <a:latin typeface="Calibri" panose="020F0502020204030204" pitchFamily="34" charset="0"/>
                <a:cs typeface="Calibri" panose="020F0502020204030204" pitchFamily="34" charset="0"/>
              </a:rPr>
              <a:t>burnout</a:t>
            </a:r>
            <a:r>
              <a:rPr lang="pt-PT" sz="14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 para profissionais da educação, mantém-se a necessidade de intervenção na promoção do autocuidado e prevenção de estados de </a:t>
            </a:r>
            <a:r>
              <a:rPr lang="pt-PT" sz="1400" b="0" i="0" u="none" strike="noStrike" baseline="0" dirty="0" err="1">
                <a:latin typeface="Calibri" panose="020F0502020204030204" pitchFamily="34" charset="0"/>
                <a:cs typeface="Calibri" panose="020F0502020204030204" pitchFamily="34" charset="0"/>
              </a:rPr>
              <a:t>burnout</a:t>
            </a:r>
            <a:r>
              <a:rPr lang="pt-PT" sz="140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 nos docentes e não docentes;</a:t>
            </a:r>
            <a:endParaRPr lang="pt-PT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2">
              <a:alpha val="84705"/>
            </a:schemeClr>
          </a:solidFill>
          <a:ln>
            <a:noFill/>
          </a:ln>
        </p:spPr>
        <p:txBody>
          <a:bodyPr spcFirstLastPara="1" wrap="square" lIns="795525" tIns="2926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</a:pPr>
            <a:r>
              <a:rPr lang="pt-PT" sz="50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INTRODUÇÃO / ENQUADRAMENTO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1" name="Google Shape;161;p2"/>
          <p:cNvSpPr/>
          <p:nvPr/>
        </p:nvSpPr>
        <p:spPr>
          <a:xfrm>
            <a:off x="10436423" y="3162299"/>
            <a:ext cx="1755576" cy="2472268"/>
          </a:xfrm>
          <a:custGeom>
            <a:avLst/>
            <a:gdLst/>
            <a:ahLst/>
            <a:cxnLst/>
            <a:rect l="l" t="t" r="r" b="b"/>
            <a:pathLst>
              <a:path w="1755576" h="2472268" extrusionOk="0">
                <a:moveTo>
                  <a:pt x="1236134" y="0"/>
                </a:moveTo>
                <a:cubicBezTo>
                  <a:pt x="1406809" y="0"/>
                  <a:pt x="1569404" y="34590"/>
                  <a:pt x="1717293" y="97142"/>
                </a:cubicBezTo>
                <a:lnTo>
                  <a:pt x="1755576" y="117921"/>
                </a:lnTo>
                <a:lnTo>
                  <a:pt x="1755576" y="656149"/>
                </a:lnTo>
                <a:lnTo>
                  <a:pt x="1673087" y="588089"/>
                </a:lnTo>
                <a:cubicBezTo>
                  <a:pt x="1548356" y="503823"/>
                  <a:pt x="1397991" y="454618"/>
                  <a:pt x="1236134" y="454618"/>
                </a:cubicBezTo>
                <a:cubicBezTo>
                  <a:pt x="804515" y="454618"/>
                  <a:pt x="454618" y="804515"/>
                  <a:pt x="454618" y="1236134"/>
                </a:cubicBezTo>
                <a:cubicBezTo>
                  <a:pt x="454618" y="1667753"/>
                  <a:pt x="804515" y="2017650"/>
                  <a:pt x="1236134" y="2017650"/>
                </a:cubicBezTo>
                <a:cubicBezTo>
                  <a:pt x="1397991" y="2017650"/>
                  <a:pt x="1548356" y="1968446"/>
                  <a:pt x="1673087" y="1884180"/>
                </a:cubicBezTo>
                <a:lnTo>
                  <a:pt x="1755576" y="1816120"/>
                </a:lnTo>
                <a:lnTo>
                  <a:pt x="1755576" y="2354348"/>
                </a:lnTo>
                <a:lnTo>
                  <a:pt x="1717293" y="2375127"/>
                </a:lnTo>
                <a:cubicBezTo>
                  <a:pt x="1569404" y="2437679"/>
                  <a:pt x="1406809" y="2472268"/>
                  <a:pt x="1236134" y="2472268"/>
                </a:cubicBezTo>
                <a:cubicBezTo>
                  <a:pt x="553436" y="2472268"/>
                  <a:pt x="0" y="1918832"/>
                  <a:pt x="0" y="1236134"/>
                </a:cubicBezTo>
                <a:cubicBezTo>
                  <a:pt x="0" y="553436"/>
                  <a:pt x="553436" y="0"/>
                  <a:pt x="123613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62" name="Google Shape;162;p2"/>
          <p:cNvSpPr txBox="1"/>
          <p:nvPr/>
        </p:nvSpPr>
        <p:spPr>
          <a:xfrm>
            <a:off x="871101" y="845974"/>
            <a:ext cx="6204600" cy="36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600" dirty="0">
                <a:solidFill>
                  <a:srgbClr val="3A3838"/>
                </a:solidFill>
                <a:latin typeface="+mj-lt"/>
                <a:ea typeface="Avenir"/>
                <a:cs typeface="Avenir"/>
                <a:sym typeface="Avenir"/>
              </a:rPr>
              <a:t>Os dados apresentados no presente relatório resultam da participação do Agrupamento de Escolas Manuel Ferreira Patrício no Estudo “Avaliação do Clima Escolar: Perspetivas de alunos, famílias e profissionais de educação - Avaliar para intervir”, uma iniciativa da Universidade Lusíada do Porto, no ano letivo de 2022/23 e 2023/2024. </a:t>
            </a:r>
            <a:endParaRPr sz="1600" dirty="0">
              <a:solidFill>
                <a:srgbClr val="3A3838"/>
              </a:solidFill>
              <a:latin typeface="+mj-lt"/>
              <a:ea typeface="Avenir"/>
              <a:cs typeface="Avenir"/>
              <a:sym typeface="Aveni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rgbClr val="3A3838"/>
              </a:solidFill>
              <a:latin typeface="+mj-lt"/>
              <a:ea typeface="Avenir"/>
              <a:cs typeface="Avenir"/>
              <a:sym typeface="Avenir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600" dirty="0">
                <a:solidFill>
                  <a:srgbClr val="3A3838"/>
                </a:solidFill>
                <a:latin typeface="+mj-lt"/>
                <a:ea typeface="Avenir"/>
                <a:cs typeface="Avenir"/>
                <a:sym typeface="Avenir"/>
              </a:rPr>
              <a:t>Através da aplicação de questionários online à comunidade escolar (Profissionais de Educação, Alunos e Encarregados de educação) pretende-se a recolha de informação que permita uma melhor compreensão das estratégias e intervenções a implementar no AEMFP, com vista à promoção do sucesso educativo, da saúde psicológica e inclusão de todos os alunos. </a:t>
            </a:r>
            <a:endParaRPr sz="1600" dirty="0">
              <a:solidFill>
                <a:srgbClr val="3A3838"/>
              </a:solidFill>
              <a:latin typeface="+mj-lt"/>
              <a:ea typeface="Avenir"/>
              <a:cs typeface="Avenir"/>
              <a:sym typeface="Avenir"/>
            </a:endParaRPr>
          </a:p>
        </p:txBody>
      </p:sp>
      <p:sp>
        <p:nvSpPr>
          <p:cNvPr id="163" name="Google Shape;163;p2"/>
          <p:cNvSpPr txBox="1"/>
          <p:nvPr/>
        </p:nvSpPr>
        <p:spPr>
          <a:xfrm>
            <a:off x="8218600" y="1830750"/>
            <a:ext cx="3623700" cy="22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600" dirty="0">
                <a:solidFill>
                  <a:srgbClr val="3A3838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- Saúde psicológica e Bem-estar </a:t>
            </a:r>
            <a:endParaRPr sz="1600" dirty="0">
              <a:solidFill>
                <a:srgbClr val="3A3838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600" dirty="0">
                <a:solidFill>
                  <a:srgbClr val="3A3838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- Segurança Escolar </a:t>
            </a:r>
            <a:endParaRPr sz="1600" dirty="0">
              <a:solidFill>
                <a:srgbClr val="3A3838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600" dirty="0">
                <a:solidFill>
                  <a:srgbClr val="3A3838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- Ambiente físico </a:t>
            </a:r>
            <a:endParaRPr sz="1600" dirty="0">
              <a:solidFill>
                <a:srgbClr val="3A3838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600" dirty="0">
                <a:solidFill>
                  <a:srgbClr val="3A3838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- Envolvimento Parental </a:t>
            </a:r>
            <a:endParaRPr sz="1600" dirty="0">
              <a:solidFill>
                <a:srgbClr val="3A3838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600" dirty="0">
                <a:solidFill>
                  <a:srgbClr val="3A3838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- Conexão à escola </a:t>
            </a:r>
            <a:endParaRPr sz="1600" dirty="0">
              <a:solidFill>
                <a:srgbClr val="3A3838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600" dirty="0">
                <a:solidFill>
                  <a:srgbClr val="3A3838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- Aceitação cultural </a:t>
            </a:r>
            <a:endParaRPr sz="1600" dirty="0">
              <a:solidFill>
                <a:srgbClr val="3A3838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600" dirty="0">
                <a:solidFill>
                  <a:srgbClr val="3A3838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- Relações interpessoais</a:t>
            </a:r>
            <a:endParaRPr sz="1600" dirty="0">
              <a:solidFill>
                <a:srgbClr val="3A3838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</p:txBody>
      </p:sp>
      <p:sp>
        <p:nvSpPr>
          <p:cNvPr id="164" name="Google Shape;164;p2"/>
          <p:cNvSpPr/>
          <p:nvPr/>
        </p:nvSpPr>
        <p:spPr>
          <a:xfrm>
            <a:off x="8218600" y="1016300"/>
            <a:ext cx="3402000" cy="6933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dirty="0"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Indicadores de Clima de Escola</a:t>
            </a:r>
            <a:endParaRPr sz="1800" dirty="0"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99A9D9-D652-AFAE-6547-2DB5B1810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sz="50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INTRODUÇÃO / ENQUADRAMENTO</a:t>
            </a:r>
            <a:endParaRPr lang="pt-PT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FB37FC1-CD95-B104-6BA2-6513DA879439}"/>
              </a:ext>
            </a:extLst>
          </p:cNvPr>
          <p:cNvSpPr txBox="1"/>
          <p:nvPr/>
        </p:nvSpPr>
        <p:spPr>
          <a:xfrm>
            <a:off x="533400" y="663184"/>
            <a:ext cx="1035405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000" b="1" dirty="0">
                <a:solidFill>
                  <a:schemeClr val="accent3"/>
                </a:solidFill>
              </a:rPr>
              <a:t>PORQUÊ?</a:t>
            </a:r>
          </a:p>
          <a:p>
            <a:pPr>
              <a:spcBef>
                <a:spcPts val="600"/>
              </a:spcBef>
            </a:pPr>
            <a:r>
              <a:rPr lang="pt-PT" sz="1600" dirty="0"/>
              <a:t>CLIMA DE ESCOLA positivo está associado a:</a:t>
            </a:r>
          </a:p>
          <a:p>
            <a:pPr>
              <a:spcBef>
                <a:spcPts val="600"/>
              </a:spcBef>
            </a:pPr>
            <a:r>
              <a:rPr lang="pt-PT" sz="1600" dirty="0"/>
              <a:t>✘ Alunos: (+) sucesso académico, (-) absentismo,  (+) desenvolvimento </a:t>
            </a:r>
            <a:r>
              <a:rPr lang="pt-PT" sz="1600" dirty="0" err="1"/>
              <a:t>socioemocional</a:t>
            </a:r>
            <a:r>
              <a:rPr lang="pt-PT" sz="1600" dirty="0"/>
              <a:t>, (-) problemas de comportamento, </a:t>
            </a:r>
          </a:p>
          <a:p>
            <a:pPr>
              <a:spcBef>
                <a:spcPts val="600"/>
              </a:spcBef>
            </a:pPr>
            <a:r>
              <a:rPr lang="pt-PT" sz="1600" dirty="0"/>
              <a:t>(-) comportamentos de risco, (+) saúde mental, etc.</a:t>
            </a:r>
          </a:p>
          <a:p>
            <a:pPr>
              <a:spcBef>
                <a:spcPts val="600"/>
              </a:spcBef>
            </a:pPr>
            <a:r>
              <a:rPr lang="pt-PT" sz="1600" dirty="0"/>
              <a:t>✘ Professores: (-) </a:t>
            </a:r>
            <a:r>
              <a:rPr lang="pt-PT" sz="1600" dirty="0" err="1"/>
              <a:t>burnout</a:t>
            </a:r>
            <a:r>
              <a:rPr lang="pt-PT" sz="1600" dirty="0"/>
              <a:t>, (+) emoções positivas no trabalho, (+) compromisso com a profissão e o local de trabalho, </a:t>
            </a:r>
          </a:p>
          <a:p>
            <a:pPr>
              <a:spcBef>
                <a:spcPts val="600"/>
              </a:spcBef>
            </a:pPr>
            <a:r>
              <a:rPr lang="pt-PT" sz="1600" dirty="0"/>
              <a:t>(+) satisfação profissional, etc.</a:t>
            </a:r>
          </a:p>
          <a:p>
            <a:pPr>
              <a:spcBef>
                <a:spcPts val="600"/>
              </a:spcBef>
            </a:pPr>
            <a:r>
              <a:rPr lang="pt-PT" sz="1600" dirty="0"/>
              <a:t>✘ Pais: (+) envolvimento parental, (+) satisfação com a escola, etc.</a:t>
            </a:r>
          </a:p>
          <a:p>
            <a:endParaRPr lang="pt-PT" sz="1600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5822D3F5-C74C-746F-D914-41A3FE1403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262537"/>
              </p:ext>
            </p:extLst>
          </p:nvPr>
        </p:nvGraphicFramePr>
        <p:xfrm>
          <a:off x="533400" y="3534345"/>
          <a:ext cx="11036808" cy="16510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759202">
                  <a:extLst>
                    <a:ext uri="{9D8B030D-6E8A-4147-A177-3AD203B41FA5}">
                      <a16:colId xmlns:a16="http://schemas.microsoft.com/office/drawing/2014/main" val="3441173364"/>
                    </a:ext>
                  </a:extLst>
                </a:gridCol>
                <a:gridCol w="2759202">
                  <a:extLst>
                    <a:ext uri="{9D8B030D-6E8A-4147-A177-3AD203B41FA5}">
                      <a16:colId xmlns:a16="http://schemas.microsoft.com/office/drawing/2014/main" val="306314948"/>
                    </a:ext>
                  </a:extLst>
                </a:gridCol>
                <a:gridCol w="2759202">
                  <a:extLst>
                    <a:ext uri="{9D8B030D-6E8A-4147-A177-3AD203B41FA5}">
                      <a16:colId xmlns:a16="http://schemas.microsoft.com/office/drawing/2014/main" val="1881546673"/>
                    </a:ext>
                  </a:extLst>
                </a:gridCol>
                <a:gridCol w="2759202">
                  <a:extLst>
                    <a:ext uri="{9D8B030D-6E8A-4147-A177-3AD203B41FA5}">
                      <a16:colId xmlns:a16="http://schemas.microsoft.com/office/drawing/2014/main" val="35429908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PT" sz="1600" dirty="0"/>
                        <a:t>GSCS – 3º ao 5º ano (11 itens)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600" dirty="0"/>
                        <a:t>GSCS – 6 º ao 9º ano (36 itens)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600" dirty="0"/>
                        <a:t>GSCS – Profissionais (29 itens)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600" dirty="0"/>
                        <a:t>GSCS – Pais/Famílias (21 itens)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0236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300" dirty="0"/>
                        <a:t>Medida global de clima de escola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300" dirty="0"/>
                        <a:t>Medida global e subescalas:</a:t>
                      </a:r>
                    </a:p>
                    <a:p>
                      <a:r>
                        <a:rPr lang="pt-PT" sz="1300" dirty="0"/>
                        <a:t> ‐ Conexão à escola; ‐ Ap. cívica e social; ‐ Ambiente físico; ‐ Apoio social pares; ‐ Apoio social adultos; ‐ Aceitação cultural; ‐ Segurança escolar; ‐ Ordem/disciplina.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300" dirty="0"/>
                        <a:t>Medida global e subescalas:</a:t>
                      </a:r>
                    </a:p>
                    <a:p>
                      <a:r>
                        <a:rPr lang="pt-PT" sz="1300" dirty="0"/>
                        <a:t>‐ Conexão entre profissionais; ‐ Estrutura para a aprendizagem; ‐ Segurança escolar; ‐ Ambiente físico; ‐ Relações entre pares e adultos; ‐ Envolvimento parental.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300" dirty="0"/>
                        <a:t>Medida global e subescalas:</a:t>
                      </a:r>
                    </a:p>
                    <a:p>
                      <a:r>
                        <a:rPr lang="pt-PT" sz="1300" dirty="0"/>
                        <a:t>‐ Ensino e aprendizagem; ‐ Segurança escolar; ‐ Relações interpessoais; ‐ Ambiente institucional; ‐ Envolvimento parental.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9323732"/>
                  </a:ext>
                </a:extLst>
              </a:tr>
            </a:tbl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EEF62A15-AAE7-260F-12E6-FA533BB963FE}"/>
              </a:ext>
            </a:extLst>
          </p:cNvPr>
          <p:cNvSpPr txBox="1"/>
          <p:nvPr/>
        </p:nvSpPr>
        <p:spPr>
          <a:xfrm>
            <a:off x="533400" y="3165013"/>
            <a:ext cx="9418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800" b="1" dirty="0">
                <a:solidFill>
                  <a:schemeClr val="accent3"/>
                </a:solidFill>
              </a:rPr>
              <a:t>COMO?</a:t>
            </a:r>
          </a:p>
        </p:txBody>
      </p:sp>
    </p:spTree>
    <p:extLst>
      <p:ext uri="{BB962C8B-B14F-4D97-AF65-F5344CB8AC3E}">
        <p14:creationId xmlns:p14="http://schemas.microsoft.com/office/powerpoint/2010/main" val="3121990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2">
              <a:alpha val="84710"/>
            </a:schemeClr>
          </a:solidFill>
          <a:ln>
            <a:noFill/>
          </a:ln>
        </p:spPr>
        <p:txBody>
          <a:bodyPr spcFirstLastPara="1" wrap="square" lIns="795525" tIns="292600" rIns="91425" bIns="45700" anchor="ctr" anchorCtr="0">
            <a:noAutofit/>
          </a:bodyPr>
          <a:lstStyle/>
          <a:p>
            <a:pPr marL="0" marR="0" lvl="0" indent="0" algn="ctr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</a:pPr>
            <a:r>
              <a:rPr lang="pt-PT" sz="50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APLICAÇÃO AEMFP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1" name="Google Shape;171;p4"/>
          <p:cNvSpPr/>
          <p:nvPr/>
        </p:nvSpPr>
        <p:spPr>
          <a:xfrm>
            <a:off x="10436423" y="3162299"/>
            <a:ext cx="1755576" cy="2472268"/>
          </a:xfrm>
          <a:custGeom>
            <a:avLst/>
            <a:gdLst/>
            <a:ahLst/>
            <a:cxnLst/>
            <a:rect l="l" t="t" r="r" b="b"/>
            <a:pathLst>
              <a:path w="1755576" h="2472268" extrusionOk="0">
                <a:moveTo>
                  <a:pt x="1236134" y="0"/>
                </a:moveTo>
                <a:cubicBezTo>
                  <a:pt x="1406809" y="0"/>
                  <a:pt x="1569404" y="34590"/>
                  <a:pt x="1717293" y="97142"/>
                </a:cubicBezTo>
                <a:lnTo>
                  <a:pt x="1755576" y="117921"/>
                </a:lnTo>
                <a:lnTo>
                  <a:pt x="1755576" y="656149"/>
                </a:lnTo>
                <a:lnTo>
                  <a:pt x="1673087" y="588089"/>
                </a:lnTo>
                <a:cubicBezTo>
                  <a:pt x="1548356" y="503823"/>
                  <a:pt x="1397991" y="454618"/>
                  <a:pt x="1236134" y="454618"/>
                </a:cubicBezTo>
                <a:cubicBezTo>
                  <a:pt x="804515" y="454618"/>
                  <a:pt x="454618" y="804515"/>
                  <a:pt x="454618" y="1236134"/>
                </a:cubicBezTo>
                <a:cubicBezTo>
                  <a:pt x="454618" y="1667753"/>
                  <a:pt x="804515" y="2017650"/>
                  <a:pt x="1236134" y="2017650"/>
                </a:cubicBezTo>
                <a:cubicBezTo>
                  <a:pt x="1397991" y="2017650"/>
                  <a:pt x="1548356" y="1968446"/>
                  <a:pt x="1673087" y="1884180"/>
                </a:cubicBezTo>
                <a:lnTo>
                  <a:pt x="1755576" y="1816120"/>
                </a:lnTo>
                <a:lnTo>
                  <a:pt x="1755576" y="2354348"/>
                </a:lnTo>
                <a:lnTo>
                  <a:pt x="1717293" y="2375127"/>
                </a:lnTo>
                <a:cubicBezTo>
                  <a:pt x="1569404" y="2437679"/>
                  <a:pt x="1406809" y="2472268"/>
                  <a:pt x="1236134" y="2472268"/>
                </a:cubicBezTo>
                <a:cubicBezTo>
                  <a:pt x="553436" y="2472268"/>
                  <a:pt x="0" y="1918832"/>
                  <a:pt x="0" y="1236134"/>
                </a:cubicBezTo>
                <a:cubicBezTo>
                  <a:pt x="0" y="553436"/>
                  <a:pt x="553436" y="0"/>
                  <a:pt x="123613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72" name="Google Shape;172;p4"/>
          <p:cNvSpPr/>
          <p:nvPr/>
        </p:nvSpPr>
        <p:spPr>
          <a:xfrm rot="-711049">
            <a:off x="8620960" y="3502996"/>
            <a:ext cx="1801191" cy="76960"/>
          </a:xfrm>
          <a:prstGeom prst="roundRect">
            <a:avLst>
              <a:gd name="adj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4"/>
          <p:cNvSpPr/>
          <p:nvPr/>
        </p:nvSpPr>
        <p:spPr>
          <a:xfrm rot="711049" flipH="1">
            <a:off x="6908076" y="3502996"/>
            <a:ext cx="1801191" cy="76960"/>
          </a:xfrm>
          <a:prstGeom prst="roundRect">
            <a:avLst>
              <a:gd name="adj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4" name="Google Shape;174;p4"/>
          <p:cNvGrpSpPr/>
          <p:nvPr/>
        </p:nvGrpSpPr>
        <p:grpSpPr>
          <a:xfrm>
            <a:off x="7448040" y="3577574"/>
            <a:ext cx="2283543" cy="1640912"/>
            <a:chOff x="5796625" y="2541798"/>
            <a:chExt cx="1712700" cy="1230715"/>
          </a:xfrm>
        </p:grpSpPr>
        <p:sp>
          <p:nvSpPr>
            <p:cNvPr id="175" name="Google Shape;175;p4"/>
            <p:cNvSpPr/>
            <p:nvPr/>
          </p:nvSpPr>
          <p:spPr>
            <a:xfrm rot="-1789476">
              <a:off x="6572742" y="2571072"/>
              <a:ext cx="160451" cy="160451"/>
            </a:xfrm>
            <a:prstGeom prst="ellipse">
              <a:avLst/>
            </a:prstGeom>
            <a:solidFill>
              <a:srgbClr val="FFFFFF"/>
            </a:solidFill>
            <a:ln w="38100" cap="flat" cmpd="sng">
              <a:solidFill>
                <a:srgbClr val="85858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4"/>
            <p:cNvSpPr txBox="1"/>
            <p:nvPr/>
          </p:nvSpPr>
          <p:spPr>
            <a:xfrm>
              <a:off x="6114772" y="2737338"/>
              <a:ext cx="1076400" cy="276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2100"/>
                </a:spcAft>
                <a:buNone/>
              </a:pPr>
              <a:r>
                <a:rPr lang="pt-PT" sz="1100" b="1">
                  <a:solidFill>
                    <a:srgbClr val="5E5E5E"/>
                  </a:solidFill>
                  <a:latin typeface="Roboto"/>
                  <a:ea typeface="Roboto"/>
                  <a:cs typeface="Roboto"/>
                  <a:sym typeface="Roboto"/>
                </a:rPr>
                <a:t>julho de 2024</a:t>
              </a:r>
              <a:endParaRPr sz="1100" b="1">
                <a:solidFill>
                  <a:srgbClr val="5E5E5E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77" name="Google Shape;177;p4"/>
            <p:cNvSpPr/>
            <p:nvPr/>
          </p:nvSpPr>
          <p:spPr>
            <a:xfrm>
              <a:off x="5796625" y="3069013"/>
              <a:ext cx="1712700" cy="703500"/>
            </a:xfrm>
            <a:prstGeom prst="roundRect">
              <a:avLst>
                <a:gd name="adj" fmla="val 4485"/>
              </a:avLst>
            </a:pr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</p:txBody>
        </p:sp>
        <p:sp>
          <p:nvSpPr>
            <p:cNvPr id="178" name="Google Shape;178;p4"/>
            <p:cNvSpPr txBox="1"/>
            <p:nvPr/>
          </p:nvSpPr>
          <p:spPr>
            <a:xfrm>
              <a:off x="5840875" y="3106213"/>
              <a:ext cx="1624200" cy="624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2100"/>
                </a:spcAft>
                <a:buNone/>
              </a:pPr>
              <a:r>
                <a:rPr lang="pt-PT" sz="1100" dirty="0">
                  <a:solidFill>
                    <a:srgbClr val="5E5E5E"/>
                  </a:solidFill>
                  <a:latin typeface="Roboto"/>
                  <a:ea typeface="Roboto"/>
                  <a:cs typeface="Roboto"/>
                  <a:sym typeface="Roboto"/>
                </a:rPr>
                <a:t>Análise dos dados e comparação com os </a:t>
              </a:r>
              <a:r>
                <a:rPr lang="pt-PT" sz="1100" dirty="0" err="1">
                  <a:solidFill>
                    <a:srgbClr val="5E5E5E"/>
                  </a:solidFill>
                  <a:latin typeface="Roboto"/>
                  <a:ea typeface="Roboto"/>
                  <a:cs typeface="Roboto"/>
                  <a:sym typeface="Roboto"/>
                </a:rPr>
                <a:t>reultados</a:t>
              </a:r>
              <a:r>
                <a:rPr lang="pt-PT" sz="1100" dirty="0">
                  <a:solidFill>
                    <a:srgbClr val="5E5E5E"/>
                  </a:solidFill>
                  <a:latin typeface="Roboto"/>
                  <a:ea typeface="Roboto"/>
                  <a:cs typeface="Roboto"/>
                  <a:sym typeface="Roboto"/>
                </a:rPr>
                <a:t> do ano letivo anterior</a:t>
              </a:r>
              <a:endParaRPr sz="1100" dirty="0">
                <a:solidFill>
                  <a:srgbClr val="5E5E5E"/>
                </a:solidFill>
              </a:endParaRPr>
            </a:p>
          </p:txBody>
        </p:sp>
        <p:sp>
          <p:nvSpPr>
            <p:cNvPr id="179" name="Google Shape;179;p4"/>
            <p:cNvSpPr/>
            <p:nvPr/>
          </p:nvSpPr>
          <p:spPr>
            <a:xfrm>
              <a:off x="6607975" y="3004364"/>
              <a:ext cx="90000" cy="67500"/>
            </a:xfrm>
            <a:prstGeom prst="triangle">
              <a:avLst>
                <a:gd name="adj" fmla="val 50000"/>
              </a:avLst>
            </a:pr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0" name="Google Shape;180;p4"/>
          <p:cNvSpPr/>
          <p:nvPr/>
        </p:nvSpPr>
        <p:spPr>
          <a:xfrm rot="-711049">
            <a:off x="5199877" y="3502996"/>
            <a:ext cx="1801191" cy="76960"/>
          </a:xfrm>
          <a:prstGeom prst="roundRect">
            <a:avLst>
              <a:gd name="adj" fmla="val 50000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1" name="Google Shape;181;p4"/>
          <p:cNvGrpSpPr/>
          <p:nvPr/>
        </p:nvGrpSpPr>
        <p:grpSpPr>
          <a:xfrm>
            <a:off x="5733926" y="1842721"/>
            <a:ext cx="2370341" cy="1662296"/>
            <a:chOff x="4376754" y="1219942"/>
            <a:chExt cx="1777800" cy="1246754"/>
          </a:xfrm>
        </p:grpSpPr>
        <p:sp>
          <p:nvSpPr>
            <p:cNvPr id="182" name="Google Shape;182;p4"/>
            <p:cNvSpPr/>
            <p:nvPr/>
          </p:nvSpPr>
          <p:spPr>
            <a:xfrm rot="-1789476">
              <a:off x="5185416" y="2276970"/>
              <a:ext cx="160451" cy="160451"/>
            </a:xfrm>
            <a:prstGeom prst="ellipse">
              <a:avLst/>
            </a:prstGeom>
            <a:solidFill>
              <a:srgbClr val="FFFFFF"/>
            </a:solidFill>
            <a:ln w="38100" cap="flat" cmpd="sng">
              <a:solidFill>
                <a:srgbClr val="85858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4"/>
            <p:cNvSpPr txBox="1"/>
            <p:nvPr/>
          </p:nvSpPr>
          <p:spPr>
            <a:xfrm>
              <a:off x="4626117" y="1985302"/>
              <a:ext cx="1440900" cy="276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2100"/>
                </a:spcAft>
                <a:buNone/>
              </a:pPr>
              <a:r>
                <a:rPr lang="pt-PT" sz="1100" b="1">
                  <a:solidFill>
                    <a:srgbClr val="5E5E5E"/>
                  </a:solidFill>
                  <a:latin typeface="Roboto"/>
                  <a:ea typeface="Roboto"/>
                  <a:cs typeface="Roboto"/>
                  <a:sym typeface="Roboto"/>
                </a:rPr>
                <a:t>Março e abril de 2024</a:t>
              </a:r>
              <a:endParaRPr sz="1100" b="1">
                <a:solidFill>
                  <a:srgbClr val="5E5E5E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84" name="Google Shape;184;p4"/>
            <p:cNvSpPr/>
            <p:nvPr/>
          </p:nvSpPr>
          <p:spPr>
            <a:xfrm>
              <a:off x="4409300" y="1219942"/>
              <a:ext cx="1712700" cy="703500"/>
            </a:xfrm>
            <a:prstGeom prst="roundRect">
              <a:avLst>
                <a:gd name="adj" fmla="val 4485"/>
              </a:avLst>
            </a:pr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</p:txBody>
        </p:sp>
        <p:sp>
          <p:nvSpPr>
            <p:cNvPr id="185" name="Google Shape;185;p4"/>
            <p:cNvSpPr/>
            <p:nvPr/>
          </p:nvSpPr>
          <p:spPr>
            <a:xfrm rot="10800000">
              <a:off x="5220625" y="1919036"/>
              <a:ext cx="90000" cy="67500"/>
            </a:xfrm>
            <a:prstGeom prst="triangle">
              <a:avLst>
                <a:gd name="adj" fmla="val 50000"/>
              </a:avLst>
            </a:pr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4"/>
            <p:cNvSpPr txBox="1"/>
            <p:nvPr/>
          </p:nvSpPr>
          <p:spPr>
            <a:xfrm>
              <a:off x="4376754" y="1294928"/>
              <a:ext cx="1777800" cy="624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2100"/>
                </a:spcAft>
                <a:buNone/>
              </a:pPr>
              <a:r>
                <a:rPr lang="pt-PT" sz="1100">
                  <a:solidFill>
                    <a:srgbClr val="5E5E5E"/>
                  </a:solidFill>
                  <a:latin typeface="Roboto"/>
                  <a:ea typeface="Roboto"/>
                  <a:cs typeface="Roboto"/>
                  <a:sym typeface="Roboto"/>
                </a:rPr>
                <a:t>Aplicação de questionários de Clima Escolar online a alunos, EE e profissionais de educação</a:t>
              </a:r>
              <a:endParaRPr sz="1100">
                <a:solidFill>
                  <a:srgbClr val="5E5E5E"/>
                </a:solidFill>
              </a:endParaRPr>
            </a:p>
          </p:txBody>
        </p:sp>
      </p:grpSp>
      <p:sp>
        <p:nvSpPr>
          <p:cNvPr id="187" name="Google Shape;187;p4"/>
          <p:cNvSpPr/>
          <p:nvPr/>
        </p:nvSpPr>
        <p:spPr>
          <a:xfrm rot="711049" flipH="1">
            <a:off x="3477738" y="3502996"/>
            <a:ext cx="1801191" cy="769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8" name="Google Shape;188;p4"/>
          <p:cNvGrpSpPr/>
          <p:nvPr/>
        </p:nvGrpSpPr>
        <p:grpSpPr>
          <a:xfrm>
            <a:off x="4102149" y="3577574"/>
            <a:ext cx="2283543" cy="1640912"/>
            <a:chOff x="3021975" y="2541798"/>
            <a:chExt cx="1712700" cy="1230715"/>
          </a:xfrm>
        </p:grpSpPr>
        <p:sp>
          <p:nvSpPr>
            <p:cNvPr id="189" name="Google Shape;189;p4"/>
            <p:cNvSpPr txBox="1"/>
            <p:nvPr/>
          </p:nvSpPr>
          <p:spPr>
            <a:xfrm>
              <a:off x="3300496" y="2735585"/>
              <a:ext cx="1045500" cy="276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2100"/>
                </a:spcAft>
                <a:buNone/>
              </a:pPr>
              <a:r>
                <a:rPr lang="pt-PT" sz="1100" b="1" dirty="0">
                  <a:solidFill>
                    <a:schemeClr val="accent2"/>
                  </a:solidFill>
                  <a:latin typeface="Roboto"/>
                  <a:ea typeface="Roboto"/>
                  <a:cs typeface="Roboto"/>
                  <a:sym typeface="Roboto"/>
                </a:rPr>
                <a:t>Fevereiro 2024</a:t>
              </a:r>
              <a:endParaRPr sz="1100" b="1" dirty="0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90" name="Google Shape;190;p4"/>
            <p:cNvSpPr/>
            <p:nvPr/>
          </p:nvSpPr>
          <p:spPr>
            <a:xfrm rot="-1789476">
              <a:off x="3798091" y="2571072"/>
              <a:ext cx="160451" cy="160451"/>
            </a:xfrm>
            <a:prstGeom prst="ellipse">
              <a:avLst/>
            </a:prstGeom>
            <a:solidFill>
              <a:srgbClr val="FFFFFF"/>
            </a:solidFill>
            <a:ln w="38100" cap="flat" cmpd="sng">
              <a:solidFill>
                <a:srgbClr val="701C7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4"/>
            <p:cNvSpPr/>
            <p:nvPr/>
          </p:nvSpPr>
          <p:spPr>
            <a:xfrm>
              <a:off x="3021975" y="3069013"/>
              <a:ext cx="1712700" cy="703500"/>
            </a:xfrm>
            <a:prstGeom prst="roundRect">
              <a:avLst>
                <a:gd name="adj" fmla="val 448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</p:txBody>
        </p:sp>
        <p:sp>
          <p:nvSpPr>
            <p:cNvPr id="192" name="Google Shape;192;p4"/>
            <p:cNvSpPr txBox="1"/>
            <p:nvPr/>
          </p:nvSpPr>
          <p:spPr>
            <a:xfrm>
              <a:off x="3066225" y="3106213"/>
              <a:ext cx="1624200" cy="624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2100"/>
                </a:spcAft>
                <a:buNone/>
              </a:pPr>
              <a:r>
                <a:rPr lang="pt-PT" sz="11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Recolha de consentimento informado junto dos EE</a:t>
              </a:r>
              <a:endParaRPr sz="1100" dirty="0">
                <a:solidFill>
                  <a:srgbClr val="FFFFFF"/>
                </a:solidFill>
              </a:endParaRPr>
            </a:p>
          </p:txBody>
        </p:sp>
        <p:sp>
          <p:nvSpPr>
            <p:cNvPr id="193" name="Google Shape;193;p4"/>
            <p:cNvSpPr/>
            <p:nvPr/>
          </p:nvSpPr>
          <p:spPr>
            <a:xfrm>
              <a:off x="3833325" y="3004364"/>
              <a:ext cx="90000" cy="67500"/>
            </a:xfrm>
            <a:prstGeom prst="triangle">
              <a:avLst>
                <a:gd name="adj" fmla="val 50000"/>
              </a:avLst>
            </a:prstGeom>
            <a:solidFill>
              <a:srgbClr val="701C7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4" name="Google Shape;194;p4"/>
          <p:cNvSpPr/>
          <p:nvPr/>
        </p:nvSpPr>
        <p:spPr>
          <a:xfrm rot="-711049">
            <a:off x="1778805" y="3502996"/>
            <a:ext cx="1801191" cy="769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5" name="Google Shape;195;p4"/>
          <p:cNvGrpSpPr/>
          <p:nvPr/>
        </p:nvGrpSpPr>
        <p:grpSpPr>
          <a:xfrm>
            <a:off x="2386512" y="1369141"/>
            <a:ext cx="2646464" cy="2135813"/>
            <a:chOff x="1637475" y="1219942"/>
            <a:chExt cx="1712700" cy="1246754"/>
          </a:xfrm>
        </p:grpSpPr>
        <p:sp>
          <p:nvSpPr>
            <p:cNvPr id="196" name="Google Shape;196;p4"/>
            <p:cNvSpPr/>
            <p:nvPr/>
          </p:nvSpPr>
          <p:spPr>
            <a:xfrm>
              <a:off x="1637475" y="1219942"/>
              <a:ext cx="1712700" cy="703500"/>
            </a:xfrm>
            <a:prstGeom prst="roundRect">
              <a:avLst>
                <a:gd name="adj" fmla="val 448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900"/>
            </a:p>
          </p:txBody>
        </p:sp>
        <p:sp>
          <p:nvSpPr>
            <p:cNvPr id="197" name="Google Shape;197;p4"/>
            <p:cNvSpPr txBox="1"/>
            <p:nvPr/>
          </p:nvSpPr>
          <p:spPr>
            <a:xfrm>
              <a:off x="2144544" y="1985297"/>
              <a:ext cx="696900" cy="276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2100"/>
                </a:spcAft>
                <a:buNone/>
              </a:pPr>
              <a:r>
                <a:rPr lang="pt-PT" sz="1100" b="1" dirty="0">
                  <a:solidFill>
                    <a:schemeClr val="accent2"/>
                  </a:solidFill>
                  <a:latin typeface="Roboto"/>
                  <a:ea typeface="Roboto"/>
                  <a:cs typeface="Roboto"/>
                  <a:sym typeface="Roboto"/>
                </a:rPr>
                <a:t>Ano letivo 2022/23</a:t>
              </a:r>
              <a:endParaRPr sz="1100" b="1" dirty="0">
                <a:solidFill>
                  <a:schemeClr val="accent2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98" name="Google Shape;198;p4"/>
            <p:cNvSpPr/>
            <p:nvPr/>
          </p:nvSpPr>
          <p:spPr>
            <a:xfrm rot="10800000">
              <a:off x="2448800" y="1919036"/>
              <a:ext cx="90000" cy="67500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4"/>
            <p:cNvSpPr txBox="1"/>
            <p:nvPr/>
          </p:nvSpPr>
          <p:spPr>
            <a:xfrm>
              <a:off x="1681725" y="1257142"/>
              <a:ext cx="1624200" cy="624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PT" sz="11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Fevereiro/março - Recolha de dados </a:t>
              </a:r>
              <a:endParaRPr sz="11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lvl="0" indent="0" algn="ctr" rtl="0">
                <a:lnSpc>
                  <a:spcPct val="115000"/>
                </a:lnSpc>
                <a:spcBef>
                  <a:spcPts val="2100"/>
                </a:spcBef>
                <a:spcAft>
                  <a:spcPts val="2100"/>
                </a:spcAft>
                <a:buNone/>
              </a:pPr>
              <a:r>
                <a:rPr lang="pt-PT" sz="11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Julho - Apresentação dos resultados em CP</a:t>
              </a:r>
              <a:endParaRPr sz="11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00" name="Google Shape;200;p4"/>
            <p:cNvSpPr/>
            <p:nvPr/>
          </p:nvSpPr>
          <p:spPr>
            <a:xfrm rot="-1789476">
              <a:off x="2410765" y="2276970"/>
              <a:ext cx="160451" cy="160451"/>
            </a:xfrm>
            <a:prstGeom prst="ellipse">
              <a:avLst/>
            </a:prstGeom>
            <a:solidFill>
              <a:srgbClr val="FFFFFF"/>
            </a:solidFill>
            <a:ln w="38100" cap="flat" cmpd="sng">
              <a:solidFill>
                <a:srgbClr val="701C7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oogle Shape;209;p5">
            <a:extLst>
              <a:ext uri="{FF2B5EF4-FFF2-40B4-BE49-F238E27FC236}">
                <a16:creationId xmlns:a16="http://schemas.microsoft.com/office/drawing/2014/main" id="{950DB0A5-FBF5-1736-883F-3EFD1683F2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6073157"/>
              </p:ext>
            </p:extLst>
          </p:nvPr>
        </p:nvGraphicFramePr>
        <p:xfrm>
          <a:off x="8207092" y="10230"/>
          <a:ext cx="3984908" cy="22871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oogle Shape;210;p5">
            <a:extLst>
              <a:ext uri="{FF2B5EF4-FFF2-40B4-BE49-F238E27FC236}">
                <a16:creationId xmlns:a16="http://schemas.microsoft.com/office/drawing/2014/main" id="{61127F14-49E4-C2C5-EFFD-20E047460F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7369333"/>
              </p:ext>
            </p:extLst>
          </p:nvPr>
        </p:nvGraphicFramePr>
        <p:xfrm>
          <a:off x="4779265" y="5598"/>
          <a:ext cx="3862986" cy="2340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CaixaDeTexto 8">
            <a:extLst>
              <a:ext uri="{FF2B5EF4-FFF2-40B4-BE49-F238E27FC236}">
                <a16:creationId xmlns:a16="http://schemas.microsoft.com/office/drawing/2014/main" id="{2BF024A3-1359-AE30-54E4-AC7DD4CC1C56}"/>
              </a:ext>
            </a:extLst>
          </p:cNvPr>
          <p:cNvSpPr txBox="1"/>
          <p:nvPr/>
        </p:nvSpPr>
        <p:spPr>
          <a:xfrm>
            <a:off x="238677" y="485718"/>
            <a:ext cx="4169668" cy="453970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lang="pt-PT" sz="2000" b="0" i="0" u="none" strike="noStrike" cap="none" dirty="0">
                <a:solidFill>
                  <a:schemeClr val="tx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Evolução da participação na avaliação do clima de escola: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endParaRPr lang="pt-PT" sz="1600" b="0" i="0" u="none" strike="noStrike" cap="none" dirty="0">
              <a:solidFill>
                <a:schemeClr val="tx1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lang="pt-PT" sz="1600" dirty="0"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1. </a:t>
            </a:r>
            <a:r>
              <a:rPr lang="pt-PT" sz="1600" b="0" i="0" u="none" strike="noStrike" cap="none" dirty="0">
                <a:solidFill>
                  <a:schemeClr val="tx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Aumento exponencial no nº de alunos, passamos de 257 (</a:t>
            </a:r>
            <a:r>
              <a:rPr lang="pt-PT" sz="1600" b="1" i="0" u="none" strike="noStrike" cap="none" dirty="0">
                <a:solidFill>
                  <a:schemeClr val="tx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41%</a:t>
            </a:r>
            <a:r>
              <a:rPr lang="pt-PT" sz="1600" b="0" i="0" u="none" strike="noStrike" cap="none" dirty="0">
                <a:solidFill>
                  <a:schemeClr val="tx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 do total de alunos em 2022/23), </a:t>
            </a:r>
            <a:r>
              <a:rPr lang="pt-PT" sz="1600" dirty="0"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para </a:t>
            </a:r>
            <a:r>
              <a:rPr lang="pt-PT" sz="1600" b="0" i="0" u="none" strike="noStrike" cap="none" dirty="0">
                <a:solidFill>
                  <a:schemeClr val="tx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426</a:t>
            </a:r>
            <a:r>
              <a:rPr lang="pt-PT" sz="1600" dirty="0"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 alunos em 2023/24 (</a:t>
            </a:r>
            <a:r>
              <a:rPr lang="pt-PT" sz="1600" b="1" dirty="0"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63,4%</a:t>
            </a:r>
            <a:r>
              <a:rPr lang="pt-PT" sz="1600" dirty="0"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 do total de alunos).</a:t>
            </a:r>
            <a:endParaRPr lang="pt-PT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lang="pt-PT" sz="1600" b="0" i="0" u="none" strike="noStrike" cap="none" dirty="0">
                <a:solidFill>
                  <a:schemeClr val="tx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2. Diminuição no nº docentes, de 96 em 2022/23 para 85 em 2023/24, ou seja passou de 47,5% para 40,3%).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lang="pt-PT" sz="1600" dirty="0"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3. A participação de outros profissionais de educação , principalmente </a:t>
            </a:r>
            <a:r>
              <a:rPr lang="pt-PT" sz="1600" dirty="0" err="1"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AOs</a:t>
            </a:r>
            <a:r>
              <a:rPr lang="pt-PT" sz="1600" dirty="0"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 foi residual nos dois anos letivos e não permite fazer elações (passou de 6 para 12, ficando sempre abaixo dos 15% de participação).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endParaRPr lang="pt-PT" sz="1600" b="0" i="0" u="none" strike="noStrike" cap="none" dirty="0">
              <a:solidFill>
                <a:schemeClr val="tx1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9FA6187-8EC6-47FE-A12C-28AC9DD7C7F3}"/>
              </a:ext>
            </a:extLst>
          </p:cNvPr>
          <p:cNvSpPr txBox="1">
            <a:spLocks/>
          </p:cNvSpPr>
          <p:nvPr/>
        </p:nvSpPr>
        <p:spPr>
          <a:xfrm>
            <a:off x="3048" y="5473087"/>
            <a:ext cx="12188952" cy="1490472"/>
          </a:xfrm>
          <a:prstGeom prst="rect">
            <a:avLst/>
          </a:prstGeom>
          <a:solidFill>
            <a:schemeClr val="accent2">
              <a:alpha val="84705"/>
            </a:schemeClr>
          </a:solidFill>
          <a:ln>
            <a:noFill/>
          </a:ln>
        </p:spPr>
        <p:txBody>
          <a:bodyPr spcFirstLastPara="1" vert="horz" wrap="square" lIns="795525" tIns="292600" rIns="91425" bIns="45700" rtlCol="0" anchor="ctr" anchorCtr="0">
            <a:noAutofit/>
          </a:bodyPr>
          <a:lstStyle>
            <a:lvl1pPr lvl="0" algn="l" defTabSz="914400" rtl="0" eaLnBrk="1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  <a:defRPr sz="5000" kern="1200" cap="none" spc="-120" baseline="0">
                <a:solidFill>
                  <a:schemeClr val="lt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PT" b="1" dirty="0">
                <a:latin typeface="Calibri" panose="020F0502020204030204" pitchFamily="34" charset="0"/>
                <a:cs typeface="Calibri" panose="020F0502020204030204" pitchFamily="34" charset="0"/>
              </a:rPr>
              <a:t>CARACTERIZAÇÃO DA AMOSTRA</a:t>
            </a:r>
          </a:p>
        </p:txBody>
      </p:sp>
      <p:graphicFrame>
        <p:nvGraphicFramePr>
          <p:cNvPr id="13" name="Google Shape;217;p6">
            <a:extLst>
              <a:ext uri="{FF2B5EF4-FFF2-40B4-BE49-F238E27FC236}">
                <a16:creationId xmlns:a16="http://schemas.microsoft.com/office/drawing/2014/main" id="{D9368F3C-FD61-4504-3928-8979F38CE5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5974773"/>
              </p:ext>
            </p:extLst>
          </p:nvPr>
        </p:nvGraphicFramePr>
        <p:xfrm>
          <a:off x="8500533" y="2302680"/>
          <a:ext cx="3654895" cy="3170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CaixaDeTexto 13">
            <a:extLst>
              <a:ext uri="{FF2B5EF4-FFF2-40B4-BE49-F238E27FC236}">
                <a16:creationId xmlns:a16="http://schemas.microsoft.com/office/drawing/2014/main" id="{A1512834-716E-D5E1-9733-B059F837A9FD}"/>
              </a:ext>
            </a:extLst>
          </p:cNvPr>
          <p:cNvSpPr txBox="1"/>
          <p:nvPr/>
        </p:nvSpPr>
        <p:spPr>
          <a:xfrm>
            <a:off x="4913376" y="2424452"/>
            <a:ext cx="329371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050" dirty="0"/>
              <a:t>Gráficos - participação no estudo, por tipo de público e por ano de escolaridade, comparando os dois anos letivos</a:t>
            </a:r>
          </a:p>
        </p:txBody>
      </p:sp>
    </p:spTree>
    <p:extLst>
      <p:ext uri="{BB962C8B-B14F-4D97-AF65-F5344CB8AC3E}">
        <p14:creationId xmlns:p14="http://schemas.microsoft.com/office/powerpoint/2010/main" val="1202100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2">
              <a:alpha val="84705"/>
            </a:schemeClr>
          </a:solidFill>
          <a:ln>
            <a:noFill/>
          </a:ln>
        </p:spPr>
        <p:txBody>
          <a:bodyPr spcFirstLastPara="1" wrap="square" lIns="795525" tIns="338325" rIns="91425" bIns="45700" anchor="t" anchorCtr="0">
            <a:normAutofit fontScale="90000"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pt-PT" sz="53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RESULTADOS: </a:t>
            </a:r>
            <a:r>
              <a:rPr lang="pt-PT" sz="38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perceção dos alunos do 3º ao 5º ano</a:t>
            </a:r>
            <a:br>
              <a:rPr lang="pt-PT" sz="38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38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6" name="Google Shape;226;p7"/>
          <p:cNvPicPr preferRelativeResize="0"/>
          <p:nvPr/>
        </p:nvPicPr>
        <p:blipFill rotWithShape="1">
          <a:blip r:embed="rId3">
            <a:alphaModFix/>
          </a:blip>
          <a:srcRect r="49115"/>
          <a:stretch/>
        </p:blipFill>
        <p:spPr>
          <a:xfrm>
            <a:off x="11092176" y="267102"/>
            <a:ext cx="1099825" cy="2018899"/>
          </a:xfrm>
          <a:custGeom>
            <a:avLst/>
            <a:gdLst/>
            <a:ahLst/>
            <a:cxnLst/>
            <a:rect l="l" t="t" r="r" b="b"/>
            <a:pathLst>
              <a:path w="1099825" h="2018899" extrusionOk="0">
                <a:moveTo>
                  <a:pt x="0" y="0"/>
                </a:moveTo>
                <a:lnTo>
                  <a:pt x="1099825" y="0"/>
                </a:lnTo>
                <a:lnTo>
                  <a:pt x="1099825" y="2018899"/>
                </a:lnTo>
                <a:lnTo>
                  <a:pt x="0" y="2018899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27" name="Google Shape;227;p7"/>
          <p:cNvSpPr/>
          <p:nvPr/>
        </p:nvSpPr>
        <p:spPr>
          <a:xfrm>
            <a:off x="371789" y="204424"/>
            <a:ext cx="3245618" cy="1386673"/>
          </a:xfrm>
          <a:prstGeom prst="flowChartPunchedTape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600" b="0" i="0" u="none" strike="noStrike" cap="none" dirty="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Questionário Clima Escolar, versão alunos – Conexão à escola</a:t>
            </a:r>
            <a:endParaRPr dirty="0"/>
          </a:p>
        </p:txBody>
      </p:sp>
      <p:graphicFrame>
        <p:nvGraphicFramePr>
          <p:cNvPr id="228" name="Google Shape;228;p7"/>
          <p:cNvGraphicFramePr/>
          <p:nvPr>
            <p:extLst>
              <p:ext uri="{D42A27DB-BD31-4B8C-83A1-F6EECF244321}">
                <p14:modId xmlns:p14="http://schemas.microsoft.com/office/powerpoint/2010/main" val="2430184031"/>
              </p:ext>
            </p:extLst>
          </p:nvPr>
        </p:nvGraphicFramePr>
        <p:xfrm>
          <a:off x="4952181" y="1110559"/>
          <a:ext cx="6502400" cy="1381790"/>
        </p:xfrm>
        <a:graphic>
          <a:graphicData uri="http://schemas.openxmlformats.org/drawingml/2006/table">
            <a:tbl>
              <a:tblPr firstRow="1" bandRow="1">
                <a:noFill/>
                <a:tableStyleId>{73EB5014-7826-4607-8FF5-88FBDCA1184C}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Ano letivo / média</a:t>
                      </a:r>
                      <a:endParaRPr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u="none" strike="noStrike" cap="none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3º ano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solidFill>
                      <a:srgbClr val="1F77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u="none" strike="noStrike" cap="none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4º ano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solidFill>
                      <a:srgbClr val="FF7F0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u="none" strike="noStrike" cap="none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5º ano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solidFill>
                      <a:srgbClr val="2CA02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u="none" strike="noStrike" cap="none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22/23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u="none" strike="noStrike" cap="none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3.42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solidFill>
                      <a:srgbClr val="1F77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u="none" strike="noStrike" cap="none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3.34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solidFill>
                      <a:srgbClr val="FF7F0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u="none" strike="noStrike" cap="none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3.18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solidFill>
                      <a:srgbClr val="2CA02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u="none" strike="noStrike" cap="none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23/24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u="none" strike="noStrike" cap="none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3.22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solidFill>
                      <a:srgbClr val="1F77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u="none" strike="noStrike" cap="none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3.28</a:t>
                      </a:r>
                      <a:endParaRPr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solidFill>
                      <a:srgbClr val="FF7F0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8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2.97</a:t>
                      </a:r>
                      <a:endParaRPr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>
                    <a:solidFill>
                      <a:srgbClr val="2CA02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29" name="Google Shape;229;p7"/>
          <p:cNvSpPr txBox="1"/>
          <p:nvPr/>
        </p:nvSpPr>
        <p:spPr>
          <a:xfrm>
            <a:off x="4762425" y="460130"/>
            <a:ext cx="6807855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8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Avaliação global do clima escolar por ano de escolaridade e ano letivo </a:t>
            </a:r>
            <a:r>
              <a:rPr lang="pt-PT" sz="12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(comparações por ano de escolaridade e ano letivo e comparação com média nacional – linha vermelha)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0" name="Google Shape;230;p7"/>
          <p:cNvSpPr txBox="1"/>
          <p:nvPr/>
        </p:nvSpPr>
        <p:spPr>
          <a:xfrm>
            <a:off x="98321" y="1715671"/>
            <a:ext cx="4664104" cy="2441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pt-PT" sz="1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Avaliação global clima escolar diminuiu em todos os anos;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pt-PT" sz="1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No geral estamos abaixo da média das outras escolas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pt-PT" sz="1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Nos 5º anos, na maioria, resultados mais baixos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pt-PT" sz="14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Questões a salientar (abaixo da média das outras escolas)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pt-PT" sz="1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Q2 – “Eu sinto que estou a ir bem na escola”;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pt-PT" sz="1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Q6 – “o bom comportamento é reconhecido na minha escola”;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pt-PT" sz="1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Q9 – “os alunos tratam-se bem uns aos outros”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pt-PT" sz="14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Q11 – “os alunos da minha turma comportam-se de forma que os professores possam ensinar.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1" name="Google Shape;231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493342" y="2525269"/>
            <a:ext cx="7346023" cy="27457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2">
              <a:alpha val="84705"/>
            </a:schemeClr>
          </a:solidFill>
          <a:ln>
            <a:noFill/>
          </a:ln>
        </p:spPr>
        <p:txBody>
          <a:bodyPr spcFirstLastPara="1" wrap="square" lIns="795525" tIns="338325" rIns="91425" bIns="45700" anchor="t" anchorCtr="0">
            <a:normAutofit fontScale="90000"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pt-PT" sz="53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RESULTADOS: </a:t>
            </a:r>
            <a:r>
              <a:rPr lang="pt-PT" sz="44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perceção dos alunos do 6º ao 9º ano</a:t>
            </a:r>
            <a:br>
              <a:rPr lang="pt-PT" sz="38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38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8" name="Google Shape;238;p8"/>
          <p:cNvPicPr preferRelativeResize="0"/>
          <p:nvPr/>
        </p:nvPicPr>
        <p:blipFill rotWithShape="1">
          <a:blip r:embed="rId3">
            <a:alphaModFix/>
          </a:blip>
          <a:srcRect r="49115"/>
          <a:stretch/>
        </p:blipFill>
        <p:spPr>
          <a:xfrm>
            <a:off x="11092176" y="267102"/>
            <a:ext cx="1099825" cy="2018899"/>
          </a:xfrm>
          <a:custGeom>
            <a:avLst/>
            <a:gdLst/>
            <a:ahLst/>
            <a:cxnLst/>
            <a:rect l="l" t="t" r="r" b="b"/>
            <a:pathLst>
              <a:path w="1099825" h="2018899" extrusionOk="0">
                <a:moveTo>
                  <a:pt x="0" y="0"/>
                </a:moveTo>
                <a:lnTo>
                  <a:pt x="1099825" y="0"/>
                </a:lnTo>
                <a:lnTo>
                  <a:pt x="1099825" y="2018899"/>
                </a:lnTo>
                <a:lnTo>
                  <a:pt x="0" y="2018899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39" name="Google Shape;239;p8"/>
          <p:cNvSpPr txBox="1"/>
          <p:nvPr/>
        </p:nvSpPr>
        <p:spPr>
          <a:xfrm>
            <a:off x="6094476" y="447606"/>
            <a:ext cx="468015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Pontuação por subescala do questionário de clima de escola e média total da amostra</a:t>
            </a:r>
            <a:endParaRPr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40" name="Google Shape;240;p8"/>
          <p:cNvGraphicFramePr/>
          <p:nvPr/>
        </p:nvGraphicFramePr>
        <p:xfrm>
          <a:off x="6094476" y="942589"/>
          <a:ext cx="4680150" cy="3109060"/>
        </p:xfrm>
        <a:graphic>
          <a:graphicData uri="http://schemas.openxmlformats.org/drawingml/2006/table">
            <a:tbl>
              <a:tblPr firstRow="1" bandRow="1">
                <a:noFill/>
                <a:tableStyleId>{9487BF45-9973-4354-9EA9-319971EB67AC}</a:tableStyleId>
              </a:tblPr>
              <a:tblGrid>
                <a:gridCol w="2908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3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8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3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Média 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(22-23)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N = 110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Média 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(23-24)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N=189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A – Conexão à escola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3.03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</a:rPr>
                        <a:t>3.08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B – Apoio social dos colegas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3.28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</a:rPr>
                        <a:t>3.37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C – Apoio social dos adultos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3.29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3.29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D – Aceitação cultural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2.73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</a:rPr>
                        <a:t>2.80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E – Aprendizagem social e cívica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3.53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</a:rPr>
                        <a:t>3.52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F – Ambiente Físico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2.97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</a:rPr>
                        <a:t>3.00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G – Segurança na escola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2.69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</a:rPr>
                        <a:t>2.65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H – Ordem e disciplina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2.98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</a:rPr>
                        <a:t>2.98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0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I – Avaliação global do clima escolar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3.07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</a:rPr>
                        <a:t>3.09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41" name="Google Shape;241;p8"/>
          <p:cNvSpPr txBox="1"/>
          <p:nvPr/>
        </p:nvSpPr>
        <p:spPr>
          <a:xfrm>
            <a:off x="6027937" y="4170457"/>
            <a:ext cx="6094476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Assistimos a melhorias ligeiras em quase todas as subescalas.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Subescala D (aceitação cultural) e G (segurança  na escola) significativamente abaixo da média das outras escolas. 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Subescala H (ordem e disciplina) abaixo da média das outras escolas.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</p:txBody>
      </p:sp>
      <p:pic>
        <p:nvPicPr>
          <p:cNvPr id="242" name="Google Shape;242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5188" y="2043626"/>
            <a:ext cx="5832749" cy="3108960"/>
          </a:xfrm>
          <a:prstGeom prst="rect">
            <a:avLst/>
          </a:prstGeom>
          <a:noFill/>
          <a:ln>
            <a:noFill/>
          </a:ln>
        </p:spPr>
      </p:pic>
      <p:sp>
        <p:nvSpPr>
          <p:cNvPr id="243" name="Google Shape;243;p8"/>
          <p:cNvSpPr/>
          <p:nvPr/>
        </p:nvSpPr>
        <p:spPr>
          <a:xfrm>
            <a:off x="266353" y="210558"/>
            <a:ext cx="4659608" cy="1645821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2">
              <a:alpha val="97000"/>
            </a:schemeClr>
          </a:solidFill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500" b="1" dirty="0">
                <a:solidFill>
                  <a:schemeClr val="lt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Instrumentos aplicados:</a:t>
            </a:r>
            <a:endParaRPr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 b="1" dirty="0">
              <a:solidFill>
                <a:schemeClr val="lt1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500" dirty="0">
                <a:solidFill>
                  <a:schemeClr val="lt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1. Questionário Clima Escolar, versão alunos </a:t>
            </a:r>
            <a:endParaRPr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500" dirty="0">
                <a:solidFill>
                  <a:schemeClr val="lt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2. Escala de perceção do Envolvimento Parental</a:t>
            </a:r>
            <a:endParaRPr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500" dirty="0">
                <a:solidFill>
                  <a:schemeClr val="lt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3. Escala de Avaliação de Indicadores de Saúde Mental</a:t>
            </a:r>
            <a:endParaRPr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500" dirty="0">
                <a:solidFill>
                  <a:schemeClr val="lt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4. Vitimização por Pares</a:t>
            </a:r>
            <a:endParaRPr sz="1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243;p8">
            <a:extLst>
              <a:ext uri="{FF2B5EF4-FFF2-40B4-BE49-F238E27FC236}">
                <a16:creationId xmlns:a16="http://schemas.microsoft.com/office/drawing/2014/main" id="{2E04591A-A7AA-F3C5-0A0D-4E192243E4D5}"/>
              </a:ext>
            </a:extLst>
          </p:cNvPr>
          <p:cNvSpPr/>
          <p:nvPr/>
        </p:nvSpPr>
        <p:spPr>
          <a:xfrm>
            <a:off x="8168811" y="138040"/>
            <a:ext cx="3682694" cy="1388268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2">
              <a:alpha val="97000"/>
            </a:schemeClr>
          </a:solidFill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Google Shape;243;p8">
            <a:extLst>
              <a:ext uri="{FF2B5EF4-FFF2-40B4-BE49-F238E27FC236}">
                <a16:creationId xmlns:a16="http://schemas.microsoft.com/office/drawing/2014/main" id="{2153ABC0-8942-57EE-2B48-44DE11FFAC73}"/>
              </a:ext>
            </a:extLst>
          </p:cNvPr>
          <p:cNvSpPr/>
          <p:nvPr/>
        </p:nvSpPr>
        <p:spPr>
          <a:xfrm>
            <a:off x="4091600" y="118376"/>
            <a:ext cx="3682694" cy="1388268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2">
              <a:alpha val="97000"/>
            </a:schemeClr>
          </a:solidFill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4" name="Google Shape;254;p9"/>
          <p:cNvSpPr txBox="1"/>
          <p:nvPr/>
        </p:nvSpPr>
        <p:spPr>
          <a:xfrm>
            <a:off x="3924777" y="240594"/>
            <a:ext cx="3997264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b="1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Escala de Saúde Mental 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000" b="1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(pontuações + baixas revelam melhores indicadores)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(Avalia dificuldades de saúde mental dos alunos, incluindo sintomas depressivos, ansiedade e comportamentos </a:t>
            </a:r>
            <a:r>
              <a:rPr lang="pt-PT" sz="1200" dirty="0" err="1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externalizantes</a:t>
            </a: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, nos últimos 30 dias.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5" name="Google Shape;255;p9"/>
          <p:cNvSpPr txBox="1"/>
          <p:nvPr/>
        </p:nvSpPr>
        <p:spPr>
          <a:xfrm>
            <a:off x="8105424" y="317538"/>
            <a:ext cx="3890525" cy="10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b="1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Escala de Vitimização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000" b="1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(pontuações + baixas revelam melhores indicadores)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1" dirty="0">
              <a:solidFill>
                <a:schemeClr val="dk1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(Avalia a exposição dos alunos a </a:t>
            </a:r>
            <a:r>
              <a:rPr lang="pt-PT" sz="1200" dirty="0" err="1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cibervitimização</a:t>
            </a: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 ou vitimização face a face, nos últimos 30 dias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7" name="Google Shape;257;p9"/>
          <p:cNvSpPr/>
          <p:nvPr/>
        </p:nvSpPr>
        <p:spPr>
          <a:xfrm>
            <a:off x="1883967" y="1747848"/>
            <a:ext cx="245806" cy="26743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5"/>
          </a:solidFill>
          <a:ln w="12700" cap="flat" cmpd="sng">
            <a:solidFill>
              <a:srgbClr val="536A0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58" name="Google Shape;258;p9"/>
          <p:cNvSpPr txBox="1"/>
          <p:nvPr/>
        </p:nvSpPr>
        <p:spPr>
          <a:xfrm>
            <a:off x="275168" y="2173708"/>
            <a:ext cx="345358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Alunos com perceção positiva acerca do envolvimento parental, na sua educação, em ambos os ciclos acima da média, nos dois anos letivos.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59" name="Google Shape;259;p9"/>
          <p:cNvGraphicFramePr/>
          <p:nvPr>
            <p:extLst>
              <p:ext uri="{D42A27DB-BD31-4B8C-83A1-F6EECF244321}">
                <p14:modId xmlns:p14="http://schemas.microsoft.com/office/powerpoint/2010/main" val="52396167"/>
              </p:ext>
            </p:extLst>
          </p:nvPr>
        </p:nvGraphicFramePr>
        <p:xfrm>
          <a:off x="563398" y="3073777"/>
          <a:ext cx="2877125" cy="1188750"/>
        </p:xfrm>
        <a:graphic>
          <a:graphicData uri="http://schemas.openxmlformats.org/drawingml/2006/table">
            <a:tbl>
              <a:tblPr firstRow="1" bandRow="1">
                <a:noFill/>
                <a:tableStyleId>{7D6662B6-2506-4686-9403-14233FE09E0B}</a:tableStyleId>
              </a:tblPr>
              <a:tblGrid>
                <a:gridCol w="1122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5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9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/>
                        <a:t>Médias (22-23)</a:t>
                      </a:r>
                      <a:endParaRPr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/>
                        <a:t>Média (23-24)</a:t>
                      </a: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2º ciclo (6º ano)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3.63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3.64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3º ciclo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3.61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/>
                        <a:t>3.61</a:t>
                      </a: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60" name="Google Shape;260;p9"/>
          <p:cNvSpPr/>
          <p:nvPr/>
        </p:nvSpPr>
        <p:spPr>
          <a:xfrm>
            <a:off x="5877514" y="1745059"/>
            <a:ext cx="240584" cy="2189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5"/>
          </a:solidFill>
          <a:ln w="12700" cap="flat" cmpd="sng">
            <a:solidFill>
              <a:srgbClr val="536A0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graphicFrame>
        <p:nvGraphicFramePr>
          <p:cNvPr id="261" name="Google Shape;261;p9"/>
          <p:cNvGraphicFramePr/>
          <p:nvPr>
            <p:extLst>
              <p:ext uri="{D42A27DB-BD31-4B8C-83A1-F6EECF244321}">
                <p14:modId xmlns:p14="http://schemas.microsoft.com/office/powerpoint/2010/main" val="1637030679"/>
              </p:ext>
            </p:extLst>
          </p:nvPr>
        </p:nvGraphicFramePr>
        <p:xfrm>
          <a:off x="4604602" y="3054562"/>
          <a:ext cx="2877125" cy="1188750"/>
        </p:xfrm>
        <a:graphic>
          <a:graphicData uri="http://schemas.openxmlformats.org/drawingml/2006/table">
            <a:tbl>
              <a:tblPr firstRow="1" bandRow="1">
                <a:tableStyleId>{7D6662B6-2506-4686-9403-14233FE09E0B}</a:tableStyleId>
              </a:tblPr>
              <a:tblGrid>
                <a:gridCol w="1122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5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9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/>
                        <a:t>Médias (22-23)</a:t>
                      </a:r>
                      <a:endParaRPr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Média (23-24)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2º ciclo (6º ano)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1.71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/>
                        <a:t>2.07</a:t>
                      </a: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3º ciclo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2.02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/>
                        <a:t>1.76</a:t>
                      </a: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62" name="Google Shape;262;p9"/>
          <p:cNvSpPr txBox="1"/>
          <p:nvPr/>
        </p:nvSpPr>
        <p:spPr>
          <a:xfrm>
            <a:off x="3977730" y="2103623"/>
            <a:ext cx="4127694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Resultados gerais revelam alguma sintomatologia, tendo piorado no 6º ano mas melhorado no 3º ciclo. Com cerca de 6% com sintomas depressivos e cerca de 4% com sintomas de ansiedade e comportamentos </a:t>
            </a:r>
            <a:r>
              <a:rPr lang="pt-PT" sz="1200" dirty="0" err="1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externalizantes</a:t>
            </a: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3" name="Google Shape;263;p9"/>
          <p:cNvSpPr/>
          <p:nvPr/>
        </p:nvSpPr>
        <p:spPr>
          <a:xfrm>
            <a:off x="10127418" y="1748702"/>
            <a:ext cx="240584" cy="2189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5"/>
          </a:solidFill>
          <a:ln w="12700" cap="flat" cmpd="sng">
            <a:solidFill>
              <a:srgbClr val="536A0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graphicFrame>
        <p:nvGraphicFramePr>
          <p:cNvPr id="264" name="Google Shape;264;p9"/>
          <p:cNvGraphicFramePr/>
          <p:nvPr>
            <p:extLst>
              <p:ext uri="{D42A27DB-BD31-4B8C-83A1-F6EECF244321}">
                <p14:modId xmlns:p14="http://schemas.microsoft.com/office/powerpoint/2010/main" val="4002451284"/>
              </p:ext>
            </p:extLst>
          </p:nvPr>
        </p:nvGraphicFramePr>
        <p:xfrm>
          <a:off x="8686415" y="3059315"/>
          <a:ext cx="2877125" cy="1188750"/>
        </p:xfrm>
        <a:graphic>
          <a:graphicData uri="http://schemas.openxmlformats.org/drawingml/2006/table">
            <a:tbl>
              <a:tblPr firstRow="1" bandRow="1">
                <a:noFill/>
                <a:tableStyleId>{7D6662B6-2506-4686-9403-14233FE09E0B}</a:tableStyleId>
              </a:tblPr>
              <a:tblGrid>
                <a:gridCol w="1122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5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9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/>
                        <a:t>Médias (22-23)</a:t>
                      </a:r>
                      <a:endParaRPr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Média (23-24)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2º ciclo (6º ano)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1.32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1.54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3º ciclo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1.42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/>
                        <a:t>1.43</a:t>
                      </a: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65" name="Google Shape;265;p9"/>
          <p:cNvSpPr txBox="1"/>
          <p:nvPr/>
        </p:nvSpPr>
        <p:spPr>
          <a:xfrm>
            <a:off x="8061131" y="2021811"/>
            <a:ext cx="4127694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No geral estamos abaixo das médias das outras escolas.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Contudo salientamos a Q2 “Eu fui gozado ou implicaram comigo na escola”, sendo que cerca de 6% diz ter sito muitas vezes, cerca de 22% algumas vezes e cerca de 29% uma ou duas vezes.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Google Shape;243;p8">
            <a:extLst>
              <a:ext uri="{FF2B5EF4-FFF2-40B4-BE49-F238E27FC236}">
                <a16:creationId xmlns:a16="http://schemas.microsoft.com/office/drawing/2014/main" id="{A32EC70B-F7F3-FF61-4EDA-5155D2D7EDD2}"/>
              </a:ext>
            </a:extLst>
          </p:cNvPr>
          <p:cNvSpPr/>
          <p:nvPr/>
        </p:nvSpPr>
        <p:spPr>
          <a:xfrm>
            <a:off x="176868" y="118376"/>
            <a:ext cx="3682694" cy="1388268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2">
              <a:alpha val="97000"/>
            </a:schemeClr>
          </a:solidFill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2" name="Google Shape;252;p9"/>
          <p:cNvSpPr txBox="1"/>
          <p:nvPr/>
        </p:nvSpPr>
        <p:spPr>
          <a:xfrm>
            <a:off x="355177" y="302149"/>
            <a:ext cx="3453581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b="1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Escala de Perceção do Envolvimento Parental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(Avalia perceção dos alunos sobre envolvimento dos pais na sua educação)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Google Shape;237;p8">
            <a:extLst>
              <a:ext uri="{FF2B5EF4-FFF2-40B4-BE49-F238E27FC236}">
                <a16:creationId xmlns:a16="http://schemas.microsoft.com/office/drawing/2014/main" id="{0F63748F-6421-6C2E-A6A3-A3EDBBB2369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5367338"/>
            <a:ext cx="12188825" cy="1490662"/>
          </a:xfrm>
          <a:prstGeom prst="rect">
            <a:avLst/>
          </a:prstGeom>
          <a:solidFill>
            <a:schemeClr val="accent2">
              <a:alpha val="84705"/>
            </a:schemeClr>
          </a:solidFill>
          <a:ln>
            <a:noFill/>
          </a:ln>
        </p:spPr>
        <p:txBody>
          <a:bodyPr spcFirstLastPara="1" wrap="square" lIns="795525" tIns="338325" rIns="91425" bIns="45700" anchor="t" anchorCtr="0">
            <a:normAutofit fontScale="90000"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pt-PT" sz="53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RESULTADOS: </a:t>
            </a:r>
            <a:r>
              <a:rPr lang="pt-PT" sz="44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perceção dos alunos do 6º ao 9º ano</a:t>
            </a:r>
            <a:br>
              <a:rPr lang="pt-PT" sz="38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38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1" name="Google Shape;271;p10"/>
          <p:cNvPicPr preferRelativeResize="0"/>
          <p:nvPr/>
        </p:nvPicPr>
        <p:blipFill rotWithShape="1">
          <a:blip r:embed="rId3">
            <a:alphaModFix/>
          </a:blip>
          <a:srcRect r="29473"/>
          <a:stretch/>
        </p:blipFill>
        <p:spPr>
          <a:xfrm>
            <a:off x="10667617" y="3226547"/>
            <a:ext cx="1524382" cy="2018899"/>
          </a:xfrm>
          <a:custGeom>
            <a:avLst/>
            <a:gdLst/>
            <a:ahLst/>
            <a:cxnLst/>
            <a:rect l="l" t="t" r="r" b="b"/>
            <a:pathLst>
              <a:path w="1524382" h="2018899" extrusionOk="0">
                <a:moveTo>
                  <a:pt x="0" y="0"/>
                </a:moveTo>
                <a:lnTo>
                  <a:pt x="1524382" y="0"/>
                </a:lnTo>
                <a:lnTo>
                  <a:pt x="1524382" y="2018899"/>
                </a:lnTo>
                <a:lnTo>
                  <a:pt x="0" y="2018899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73" name="Google Shape;273;p1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venir"/>
              <a:buNone/>
            </a:pPr>
            <a:r>
              <a:rPr lang="pt-PT" sz="1400" b="0" i="0" u="none" strike="noStrike" cap="non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Heráclito</a:t>
            </a:r>
            <a:endParaRPr/>
          </a:p>
        </p:txBody>
      </p:sp>
      <p:pic>
        <p:nvPicPr>
          <p:cNvPr id="274" name="Google Shape;274;p10" descr="Perfil Feminino destaqu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7884" y="397167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5" name="Google Shape;275;p10" descr="Perfil masculino destaque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722284" y="397167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Google Shape;276;p10"/>
          <p:cNvSpPr txBox="1"/>
          <p:nvPr/>
        </p:nvSpPr>
        <p:spPr>
          <a:xfrm>
            <a:off x="553156" y="1204606"/>
            <a:ext cx="125516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b="1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Mães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80_13% (22-23)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124_20% (23-24)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7" name="Google Shape;277;p10"/>
          <p:cNvSpPr txBox="1"/>
          <p:nvPr/>
        </p:nvSpPr>
        <p:spPr>
          <a:xfrm>
            <a:off x="1636251" y="1204605"/>
            <a:ext cx="108646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b="1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Pais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16 (22-23)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14 (23-24)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78" name="Google Shape;278;p10" descr="Utilizador destaque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614380" y="397167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10"/>
          <p:cNvSpPr txBox="1"/>
          <p:nvPr/>
        </p:nvSpPr>
        <p:spPr>
          <a:xfrm>
            <a:off x="2550925" y="1204605"/>
            <a:ext cx="108646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b="1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Outro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0 (22-23)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2 (23-24)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1" name="Google Shape;281;p10"/>
          <p:cNvSpPr txBox="1"/>
          <p:nvPr/>
        </p:nvSpPr>
        <p:spPr>
          <a:xfrm>
            <a:off x="4036246" y="327462"/>
            <a:ext cx="2050124" cy="1754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b="1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Questionário de Clima Escolar</a:t>
            </a: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, versão E.E.,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5 subescalas: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Calibri" panose="020F0502020204030204" pitchFamily="34" charset="0"/>
              <a:ea typeface="Avenir"/>
              <a:cs typeface="Calibri" panose="020F0502020204030204" pitchFamily="34" charset="0"/>
              <a:sym typeface="Avenir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A – ensino e aprendizagem;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B – segurança escolar;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C – relações interpessoais;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D – ambiente institucional;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2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E – envolvimento parental.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82" name="Google Shape;282;p10"/>
          <p:cNvGraphicFramePr/>
          <p:nvPr>
            <p:extLst>
              <p:ext uri="{D42A27DB-BD31-4B8C-83A1-F6EECF244321}">
                <p14:modId xmlns:p14="http://schemas.microsoft.com/office/powerpoint/2010/main" val="359179294"/>
              </p:ext>
            </p:extLst>
          </p:nvPr>
        </p:nvGraphicFramePr>
        <p:xfrm>
          <a:off x="6712275" y="652738"/>
          <a:ext cx="5476550" cy="2103190"/>
        </p:xfrm>
        <a:graphic>
          <a:graphicData uri="http://schemas.openxmlformats.org/drawingml/2006/table">
            <a:tbl>
              <a:tblPr firstRow="1" bandRow="1">
                <a:noFill/>
                <a:tableStyleId>{73EB5014-7826-4607-8FF5-88FBDCA1184C}</a:tableStyleId>
              </a:tblPr>
              <a:tblGrid>
                <a:gridCol w="3479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9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6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353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Pontuação por subescala e média total na amostra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Média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(22-23)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/>
                        <a:t>Média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/>
                        <a:t>(23-24)</a:t>
                      </a: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A – ensino e aprendizagem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3.27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</a:rPr>
                        <a:t>3.40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B – segurança escolar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3.31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3.28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C – relações interpessoais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3.28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</a:rPr>
                        <a:t>3.47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D – ambiente institucional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3.25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</a:rPr>
                        <a:t>3.43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E – envolvimento parental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2.75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>
                          <a:highlight>
                            <a:srgbClr val="FFFF00"/>
                          </a:highlight>
                        </a:rPr>
                        <a:t>3.24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F – Avaliação global do clima escolar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/>
                        <a:t>3.24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>
                          <a:highlight>
                            <a:srgbClr val="FFFF00"/>
                          </a:highlight>
                        </a:rPr>
                        <a:t>3.38</a:t>
                      </a: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284" name="Google Shape;284;p10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607808" y="2829582"/>
            <a:ext cx="5490023" cy="2368381"/>
          </a:xfrm>
          <a:prstGeom prst="rect">
            <a:avLst/>
          </a:prstGeom>
          <a:noFill/>
          <a:ln>
            <a:noFill/>
          </a:ln>
        </p:spPr>
      </p:pic>
      <p:sp>
        <p:nvSpPr>
          <p:cNvPr id="285" name="Google Shape;285;p10"/>
          <p:cNvSpPr txBox="1"/>
          <p:nvPr/>
        </p:nvSpPr>
        <p:spPr>
          <a:xfrm>
            <a:off x="1005840" y="2755928"/>
            <a:ext cx="3686482" cy="15696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6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No geral os </a:t>
            </a:r>
            <a:r>
              <a:rPr lang="pt-PT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Encarregados</a:t>
            </a:r>
            <a:r>
              <a:rPr lang="pt-PT" sz="16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 de Educação consideram que o agrupamento apresenta indicadores de clima escolar positivos e que estão acima da média nacional, contudo a amostra é muito limitada em termos de dimensão e representatividade.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237;p8">
            <a:extLst>
              <a:ext uri="{FF2B5EF4-FFF2-40B4-BE49-F238E27FC236}">
                <a16:creationId xmlns:a16="http://schemas.microsoft.com/office/drawing/2014/main" id="{317E91FB-20F7-46E2-8BFE-70A7C2798B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5367338"/>
            <a:ext cx="12188825" cy="1490662"/>
          </a:xfrm>
          <a:prstGeom prst="rect">
            <a:avLst/>
          </a:prstGeom>
          <a:solidFill>
            <a:schemeClr val="accent2">
              <a:alpha val="84705"/>
            </a:schemeClr>
          </a:solidFill>
          <a:ln>
            <a:noFill/>
          </a:ln>
        </p:spPr>
        <p:txBody>
          <a:bodyPr spcFirstLastPara="1" wrap="square" lIns="795525" tIns="338325" rIns="91425" bIns="45700" anchor="t" anchorCtr="0">
            <a:normAutofit fontScale="90000"/>
          </a:bodyPr>
          <a:lstStyle/>
          <a:p>
            <a:pPr marL="0" marR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pt-PT" sz="53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RESULTADOS: </a:t>
            </a:r>
            <a:r>
              <a:rPr lang="pt-PT" sz="4400" b="1" i="0" u="none" strike="noStrike" cap="none" dirty="0">
                <a:solidFill>
                  <a:schemeClr val="lt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perceção dos Encarregados de Educação</a:t>
            </a:r>
            <a:br>
              <a:rPr lang="pt-PT" sz="38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38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239;p8">
            <a:extLst>
              <a:ext uri="{FF2B5EF4-FFF2-40B4-BE49-F238E27FC236}">
                <a16:creationId xmlns:a16="http://schemas.microsoft.com/office/drawing/2014/main" id="{05FFB7EF-3A76-C1EE-BE64-CED47D5E8CAF}"/>
              </a:ext>
            </a:extLst>
          </p:cNvPr>
          <p:cNvSpPr txBox="1"/>
          <p:nvPr/>
        </p:nvSpPr>
        <p:spPr>
          <a:xfrm>
            <a:off x="6712275" y="161857"/>
            <a:ext cx="5385556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Pontuação por subescala do questionário de clima de escola 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400" dirty="0">
                <a:solidFill>
                  <a:schemeClr val="dk1"/>
                </a:solidFill>
                <a:latin typeface="Calibri" panose="020F0502020204030204" pitchFamily="34" charset="0"/>
                <a:ea typeface="Avenir"/>
                <a:cs typeface="Calibri" panose="020F0502020204030204" pitchFamily="34" charset="0"/>
                <a:sym typeface="Avenir"/>
              </a:rPr>
              <a:t>e média total da amostra, nos dois anos letivos</a:t>
            </a:r>
            <a:endParaRPr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etropolitano">
  <a:themeElements>
    <a:clrScheme name="Metropolitano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TM03457491[[fn=Metropolitano]]</Template>
  <TotalTime>222</TotalTime>
  <Words>2158</Words>
  <Application>Microsoft Office PowerPoint</Application>
  <PresentationFormat>Ecrã Panorâmico</PresentationFormat>
  <Paragraphs>367</Paragraphs>
  <Slides>14</Slides>
  <Notes>12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14</vt:i4>
      </vt:variant>
    </vt:vector>
  </HeadingPairs>
  <TitlesOfParts>
    <vt:vector size="20" baseType="lpstr">
      <vt:lpstr>Calibri Light</vt:lpstr>
      <vt:lpstr>Avenir</vt:lpstr>
      <vt:lpstr>Roboto</vt:lpstr>
      <vt:lpstr>Calibri</vt:lpstr>
      <vt:lpstr>Arial</vt:lpstr>
      <vt:lpstr>Metropolitano</vt:lpstr>
      <vt:lpstr>CLIMA DE ESCOLA  Análise de resultados 2023/24 </vt:lpstr>
      <vt:lpstr>INTRODUÇÃO / ENQUADRAMENTO</vt:lpstr>
      <vt:lpstr>INTRODUÇÃO / ENQUADRAMENTO</vt:lpstr>
      <vt:lpstr>APLICAÇÃO AEMFP</vt:lpstr>
      <vt:lpstr>Apresentação do PowerPoint</vt:lpstr>
      <vt:lpstr>RESULTADOS: perceção dos alunos do 3º ao 5º ano </vt:lpstr>
      <vt:lpstr>RESULTADOS: perceção dos alunos do 6º ao 9º ano </vt:lpstr>
      <vt:lpstr>RESULTADOS: perceção dos alunos do 6º ao 9º ano </vt:lpstr>
      <vt:lpstr>RESULTADOS: perceção dos Encarregados de Educação </vt:lpstr>
      <vt:lpstr>RESULTADOS: perceção dos profissionais da educação </vt:lpstr>
      <vt:lpstr>RESULTADOS: perceção dos profissionais da educação </vt:lpstr>
      <vt:lpstr>RESULTADOS: perceção dos profissionais da educação </vt:lpstr>
      <vt:lpstr>RESULTADOS: perceção dos profissionais da educação 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CLIMA ESCOLAR</dc:title>
  <dc:creator>Ana Rita De Oliveira Silva Farinha</dc:creator>
  <cp:lastModifiedBy>Vitor Costa</cp:lastModifiedBy>
  <cp:revision>10</cp:revision>
  <dcterms:created xsi:type="dcterms:W3CDTF">2024-10-07T09:51:06Z</dcterms:created>
  <dcterms:modified xsi:type="dcterms:W3CDTF">2024-12-22T21:05:43Z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0x0101003AB9CED55E8F8543BEFD54205924B97E</vt:lpwstr>
  </property>
  <property fmtid="{D5CDD505-2E9C-101B-9397-08002B2CF9AE}" pid="3" name="MediaServiceImageTags">
    <vt:lpwstr/>
  </property>
</Properties>
</file>